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ohn@example.com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4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hyperlink" Target="mailto:jane@localhos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9512" y="3509771"/>
            <a:ext cx="3038856" cy="82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3675" y="3550158"/>
            <a:ext cx="2971800" cy="1524"/>
          </a:xfrm>
          <a:custGeom>
            <a:avLst/>
            <a:gdLst/>
            <a:ahLst/>
            <a:cxnLst/>
            <a:rect l="l" t="t" r="r" b="b"/>
            <a:pathLst>
              <a:path w="2971800" h="1524">
                <a:moveTo>
                  <a:pt x="0" y="0"/>
                </a:moveTo>
                <a:lnTo>
                  <a:pt x="2971800" y="1524"/>
                </a:lnTo>
              </a:path>
            </a:pathLst>
          </a:custGeom>
          <a:ln w="12700">
            <a:solidFill>
              <a:srgbClr val="E9E8E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5632" y="3509771"/>
            <a:ext cx="3038856" cy="82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08525" y="3550158"/>
            <a:ext cx="2971800" cy="1524"/>
          </a:xfrm>
          <a:custGeom>
            <a:avLst/>
            <a:gdLst/>
            <a:ahLst/>
            <a:cxnLst/>
            <a:rect l="l" t="t" r="r" b="b"/>
            <a:pathLst>
              <a:path w="2971800" h="1524">
                <a:moveTo>
                  <a:pt x="0" y="0"/>
                </a:moveTo>
                <a:lnTo>
                  <a:pt x="2971800" y="1524"/>
                </a:lnTo>
              </a:path>
            </a:pathLst>
          </a:custGeom>
          <a:ln w="12700">
            <a:solidFill>
              <a:srgbClr val="E9E8E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88180" y="3473196"/>
            <a:ext cx="150875" cy="150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05528" y="3544824"/>
            <a:ext cx="67055" cy="67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0377" y="3526282"/>
            <a:ext cx="45720" cy="45719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0" y="22859"/>
                </a:moveTo>
                <a:lnTo>
                  <a:pt x="1325" y="30600"/>
                </a:lnTo>
                <a:lnTo>
                  <a:pt x="9530" y="41478"/>
                </a:lnTo>
                <a:lnTo>
                  <a:pt x="22860" y="45719"/>
                </a:lnTo>
                <a:lnTo>
                  <a:pt x="30550" y="44394"/>
                </a:lnTo>
                <a:lnTo>
                  <a:pt x="41442" y="36189"/>
                </a:lnTo>
                <a:lnTo>
                  <a:pt x="45720" y="22859"/>
                </a:lnTo>
                <a:lnTo>
                  <a:pt x="44381" y="15169"/>
                </a:lnTo>
                <a:lnTo>
                  <a:pt x="36134" y="4277"/>
                </a:lnTo>
                <a:lnTo>
                  <a:pt x="22860" y="0"/>
                </a:lnTo>
                <a:lnTo>
                  <a:pt x="15119" y="1338"/>
                </a:lnTo>
                <a:lnTo>
                  <a:pt x="4241" y="9585"/>
                </a:lnTo>
                <a:lnTo>
                  <a:pt x="0" y="22859"/>
                </a:lnTo>
                <a:close/>
              </a:path>
            </a:pathLst>
          </a:custGeom>
          <a:solidFill>
            <a:srgbClr val="FDB80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40377" y="3526282"/>
            <a:ext cx="45720" cy="45719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0" y="22859"/>
                </a:moveTo>
                <a:lnTo>
                  <a:pt x="4241" y="9585"/>
                </a:lnTo>
                <a:lnTo>
                  <a:pt x="15119" y="1338"/>
                </a:lnTo>
                <a:lnTo>
                  <a:pt x="22860" y="0"/>
                </a:lnTo>
                <a:lnTo>
                  <a:pt x="36134" y="4277"/>
                </a:lnTo>
                <a:lnTo>
                  <a:pt x="44381" y="15169"/>
                </a:lnTo>
                <a:lnTo>
                  <a:pt x="45720" y="22859"/>
                </a:lnTo>
                <a:lnTo>
                  <a:pt x="41442" y="36189"/>
                </a:lnTo>
                <a:lnTo>
                  <a:pt x="30550" y="44394"/>
                </a:lnTo>
                <a:lnTo>
                  <a:pt x="22860" y="45719"/>
                </a:lnTo>
                <a:lnTo>
                  <a:pt x="9530" y="41478"/>
                </a:lnTo>
                <a:lnTo>
                  <a:pt x="1325" y="30600"/>
                </a:lnTo>
                <a:lnTo>
                  <a:pt x="0" y="22859"/>
                </a:lnTo>
                <a:close/>
              </a:path>
            </a:pathLst>
          </a:custGeom>
          <a:ln w="38100">
            <a:solidFill>
              <a:srgbClr val="FDB80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521200"/>
            <a:ext cx="4953000" cy="1879600"/>
          </a:xfrm>
          <a:custGeom>
            <a:avLst/>
            <a:gdLst/>
            <a:ahLst/>
            <a:cxnLst/>
            <a:rect l="l" t="t" r="r" b="b"/>
            <a:pathLst>
              <a:path w="4953000" h="1879600">
                <a:moveTo>
                  <a:pt x="0" y="1879600"/>
                </a:moveTo>
                <a:lnTo>
                  <a:pt x="4953000" y="1879600"/>
                </a:lnTo>
                <a:lnTo>
                  <a:pt x="4953000" y="0"/>
                </a:lnTo>
                <a:lnTo>
                  <a:pt x="0" y="0"/>
                </a:lnTo>
                <a:lnTo>
                  <a:pt x="0" y="1879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521200"/>
            <a:ext cx="4953000" cy="1879600"/>
          </a:xfrm>
          <a:custGeom>
            <a:avLst/>
            <a:gdLst/>
            <a:ahLst/>
            <a:cxnLst/>
            <a:rect l="l" t="t" r="r" b="b"/>
            <a:pathLst>
              <a:path w="4953000" h="1879600">
                <a:moveTo>
                  <a:pt x="0" y="1879600"/>
                </a:moveTo>
                <a:lnTo>
                  <a:pt x="4953000" y="1879600"/>
                </a:lnTo>
                <a:lnTo>
                  <a:pt x="4953000" y="0"/>
                </a:lnTo>
                <a:lnTo>
                  <a:pt x="0" y="0"/>
                </a:lnTo>
                <a:lnTo>
                  <a:pt x="0" y="1879600"/>
                </a:lnTo>
                <a:close/>
              </a:path>
            </a:pathLst>
          </a:custGeom>
          <a:ln w="38100">
            <a:solidFill>
              <a:srgbClr val="3891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1000" y="6476999"/>
            <a:ext cx="4953000" cy="380998"/>
          </a:xfrm>
          <a:custGeom>
            <a:avLst/>
            <a:gdLst/>
            <a:ahLst/>
            <a:cxnLst/>
            <a:rect l="l" t="t" r="r" b="b"/>
            <a:pathLst>
              <a:path w="4953000" h="380998">
                <a:moveTo>
                  <a:pt x="4953000" y="380998"/>
                </a:moveTo>
                <a:lnTo>
                  <a:pt x="4953000" y="0"/>
                </a:lnTo>
                <a:lnTo>
                  <a:pt x="0" y="0"/>
                </a:lnTo>
                <a:lnTo>
                  <a:pt x="0" y="380998"/>
                </a:lnTo>
                <a:lnTo>
                  <a:pt x="4953000" y="38099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4521200"/>
            <a:ext cx="4953000" cy="1879600"/>
          </a:xfrm>
          <a:prstGeom prst="rect">
            <a:avLst/>
          </a:prstGeom>
        </p:spPr>
        <p:txBody>
          <a:bodyPr wrap="square" lIns="0" tIns="9775" rIns="0" bIns="0" rtlCol="0">
            <a:noAutofit/>
          </a:bodyPr>
          <a:lstStyle/>
          <a:p>
            <a:pPr>
              <a:lnSpc>
                <a:spcPts val="1200"/>
              </a:lnSpc>
            </a:pPr>
            <a:endParaRPr sz="1200"/>
          </a:p>
          <a:p>
            <a:pPr marL="1371586" marR="1386405" algn="ctr">
              <a:lnSpc>
                <a:spcPct val="101725"/>
              </a:lnSpc>
            </a:pPr>
            <a:r>
              <a:rPr sz="2400" b="1" spc="86" dirty="0" smtClean="0">
                <a:solidFill>
                  <a:srgbClr val="C00000"/>
                </a:solidFill>
                <a:latin typeface="Constantia"/>
                <a:cs typeface="Constantia"/>
              </a:rPr>
              <a:t>CHAPTER SIX</a:t>
            </a:r>
            <a:endParaRPr sz="2400">
              <a:latin typeface="Constantia"/>
              <a:cs typeface="Constantia"/>
            </a:endParaRPr>
          </a:p>
          <a:p>
            <a:pPr marL="741489" marR="760803" algn="ctr">
              <a:lnSpc>
                <a:spcPct val="101725"/>
              </a:lnSpc>
              <a:spcBef>
                <a:spcPts val="1840"/>
              </a:spcBef>
            </a:pPr>
            <a:r>
              <a:rPr sz="2000" b="1" spc="74" dirty="0" smtClean="0">
                <a:solidFill>
                  <a:srgbClr val="001F5F"/>
                </a:solidFill>
                <a:latin typeface="Constantia"/>
                <a:cs typeface="Constantia"/>
              </a:rPr>
              <a:t>Database Driven Websites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6032" y="728470"/>
            <a:ext cx="8029956" cy="6129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308" y="0"/>
            <a:ext cx="345033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888" y="-68579"/>
            <a:ext cx="3364991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959125"/>
            <a:ext cx="257048" cy="406400"/>
          </a:xfrm>
          <a:prstGeom prst="rect">
            <a:avLst/>
          </a:prstGeom>
        </p:spPr>
        <p:txBody>
          <a:bodyPr wrap="square" lIns="0" tIns="18446" rIns="0" bIns="0" rtlCol="0">
            <a:noAutofit/>
          </a:bodyPr>
          <a:lstStyle/>
          <a:p>
            <a:pPr marL="12700">
              <a:lnSpc>
                <a:spcPts val="2905"/>
              </a:lnSpc>
            </a:pPr>
            <a:r>
              <a:rPr sz="3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3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981591"/>
            <a:ext cx="6513142" cy="1843892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12700">
              <a:lnSpc>
                <a:spcPts val="3100"/>
              </a:lnSpc>
            </a:pPr>
            <a:r>
              <a:rPr sz="30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PHP5 and later can work with a MySQL</a:t>
            </a:r>
            <a:endParaRPr sz="3000">
              <a:latin typeface="Constantia"/>
              <a:cs typeface="Constantia"/>
            </a:endParaRPr>
          </a:p>
          <a:p>
            <a:pPr marL="12700" marR="57150">
              <a:lnSpc>
                <a:spcPct val="101725"/>
              </a:lnSpc>
              <a:spcBef>
                <a:spcPts val="1945"/>
              </a:spcBef>
            </a:pPr>
            <a:r>
              <a:rPr sz="3000" spc="-6" dirty="0" smtClean="0">
                <a:solidFill>
                  <a:srgbClr val="001F5F"/>
                </a:solidFill>
                <a:latin typeface="Constantia"/>
                <a:cs typeface="Constantia"/>
              </a:rPr>
              <a:t>database using:</a:t>
            </a:r>
            <a:endParaRPr sz="3000">
              <a:latin typeface="Constantia"/>
              <a:cs typeface="Constantia"/>
            </a:endParaRPr>
          </a:p>
          <a:p>
            <a:pPr marL="127304" marR="57150">
              <a:lnSpc>
                <a:spcPct val="89192"/>
              </a:lnSpc>
              <a:spcBef>
                <a:spcPts val="2603"/>
              </a:spcBef>
            </a:pPr>
            <a:r>
              <a:rPr sz="2600" dirty="0" smtClean="0">
                <a:solidFill>
                  <a:srgbClr val="C00000"/>
                </a:solidFill>
                <a:latin typeface="Arial Unicode MS"/>
                <a:cs typeface="Arial Unicode MS"/>
              </a:rPr>
              <a:t>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9906" y="2488877"/>
            <a:ext cx="5294459" cy="971422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b="1" spc="-11" dirty="0" smtClean="0">
                <a:solidFill>
                  <a:srgbClr val="C00000"/>
                </a:solidFill>
                <a:latin typeface="Constantia"/>
                <a:cs typeface="Constantia"/>
              </a:rPr>
              <a:t>MySQLi </a:t>
            </a:r>
            <a:r>
              <a:rPr sz="26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extension (the "i" stands for</a:t>
            </a:r>
            <a:endParaRPr sz="2600">
              <a:latin typeface="Constantia"/>
              <a:cs typeface="Constantia"/>
            </a:endParaRPr>
          </a:p>
          <a:p>
            <a:pPr marL="183387" marR="49606">
              <a:lnSpc>
                <a:spcPct val="101725"/>
              </a:lnSpc>
              <a:spcBef>
                <a:spcPts val="2025"/>
              </a:spcBef>
            </a:pPr>
            <a:r>
              <a:rPr sz="2200" spc="-201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2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only work with MySQL databases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0849" y="2488877"/>
            <a:ext cx="1554276" cy="356108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improved)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3742990"/>
            <a:ext cx="4980774" cy="320737"/>
          </a:xfrm>
          <a:prstGeom prst="rect">
            <a:avLst/>
          </a:prstGeom>
        </p:spPr>
        <p:txBody>
          <a:bodyPr wrap="square" lIns="0" tIns="15398" rIns="0" bIns="0" rtlCol="0">
            <a:noAutofit/>
          </a:bodyPr>
          <a:lstStyle/>
          <a:p>
            <a:pPr marL="12700">
              <a:lnSpc>
                <a:spcPts val="2425"/>
              </a:lnSpc>
            </a:pPr>
            <a:r>
              <a:rPr sz="2200" spc="-201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2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supports both procedural and OO PHP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4390004"/>
            <a:ext cx="226655" cy="356412"/>
          </a:xfrm>
          <a:prstGeom prst="rect">
            <a:avLst/>
          </a:prstGeom>
        </p:spPr>
        <p:txBody>
          <a:bodyPr wrap="square" lIns="0" tIns="16097" rIns="0" bIns="0" rtlCol="0">
            <a:noAutofit/>
          </a:bodyPr>
          <a:lstStyle/>
          <a:p>
            <a:pPr marL="12700">
              <a:lnSpc>
                <a:spcPts val="2535"/>
              </a:lnSpc>
            </a:pPr>
            <a:r>
              <a:rPr sz="2600" dirty="0" smtClean="0">
                <a:solidFill>
                  <a:srgbClr val="C00000"/>
                </a:solidFill>
                <a:latin typeface="Arial Unicode MS"/>
                <a:cs typeface="Arial Unicode MS"/>
              </a:rPr>
              <a:t>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9906" y="4409523"/>
            <a:ext cx="5445477" cy="971321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 marR="44300">
              <a:lnSpc>
                <a:spcPts val="2705"/>
              </a:lnSpc>
            </a:pPr>
            <a:r>
              <a:rPr sz="2600" b="1" spc="-11" dirty="0" smtClean="0">
                <a:solidFill>
                  <a:srgbClr val="C00000"/>
                </a:solidFill>
                <a:latin typeface="Constantia"/>
                <a:cs typeface="Constantia"/>
              </a:rPr>
              <a:t>PDO </a:t>
            </a:r>
            <a:r>
              <a:rPr sz="26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(PHP Data Objects)</a:t>
            </a:r>
            <a:endParaRPr sz="2600">
              <a:latin typeface="Constantia"/>
              <a:cs typeface="Constantia"/>
            </a:endParaRPr>
          </a:p>
          <a:p>
            <a:pPr marL="183387">
              <a:lnSpc>
                <a:spcPct val="101725"/>
              </a:lnSpc>
              <a:spcBef>
                <a:spcPts val="2023"/>
              </a:spcBef>
            </a:pPr>
            <a:r>
              <a:rPr sz="2200" spc="-201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200" spc="-22" dirty="0" smtClean="0">
                <a:solidFill>
                  <a:srgbClr val="001F5F"/>
                </a:solidFill>
                <a:latin typeface="Constantia"/>
                <a:cs typeface="Constantia"/>
              </a:rPr>
              <a:t>will work on 12 different database systems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50594" y="5663618"/>
            <a:ext cx="3080421" cy="321059"/>
          </a:xfrm>
          <a:prstGeom prst="rect">
            <a:avLst/>
          </a:prstGeom>
        </p:spPr>
        <p:txBody>
          <a:bodyPr wrap="square" lIns="0" tIns="15430" rIns="0" bIns="0" rtlCol="0">
            <a:noAutofit/>
          </a:bodyPr>
          <a:lstStyle/>
          <a:p>
            <a:pPr marL="12700">
              <a:lnSpc>
                <a:spcPts val="2430"/>
              </a:lnSpc>
            </a:pPr>
            <a:r>
              <a:rPr sz="2200" spc="-201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2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Supports only OO PHP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364236" y="592836"/>
            <a:ext cx="8666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2315" y="734566"/>
            <a:ext cx="8881872" cy="6123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685800"/>
            <a:ext cx="8534400" cy="5943600"/>
          </a:xfrm>
          <a:custGeom>
            <a:avLst/>
            <a:gdLst/>
            <a:ahLst/>
            <a:cxnLst/>
            <a:rect l="l" t="t" r="r" b="b"/>
            <a:pathLst>
              <a:path w="8534400" h="5943600">
                <a:moveTo>
                  <a:pt x="0" y="5943600"/>
                </a:moveTo>
                <a:lnTo>
                  <a:pt x="8534400" y="5943600"/>
                </a:lnTo>
                <a:lnTo>
                  <a:pt x="8534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685800"/>
            <a:ext cx="8534400" cy="5943600"/>
          </a:xfrm>
          <a:custGeom>
            <a:avLst/>
            <a:gdLst/>
            <a:ahLst/>
            <a:cxnLst/>
            <a:rect l="l" t="t" r="r" b="b"/>
            <a:pathLst>
              <a:path w="8534400" h="5943600">
                <a:moveTo>
                  <a:pt x="0" y="5943600"/>
                </a:moveTo>
                <a:lnTo>
                  <a:pt x="8534400" y="5943600"/>
                </a:lnTo>
                <a:lnTo>
                  <a:pt x="8534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428" y="50292"/>
            <a:ext cx="8767572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308" y="0"/>
            <a:ext cx="770534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76212"/>
            <a:ext cx="8686800" cy="533133"/>
          </a:xfrm>
          <a:custGeom>
            <a:avLst/>
            <a:gdLst/>
            <a:ahLst/>
            <a:cxnLst/>
            <a:rect l="l" t="t" r="r" b="b"/>
            <a:pathLst>
              <a:path w="8686800" h="533133">
                <a:moveTo>
                  <a:pt x="0" y="533133"/>
                </a:moveTo>
                <a:lnTo>
                  <a:pt x="8686800" y="533133"/>
                </a:lnTo>
                <a:lnTo>
                  <a:pt x="86868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6888" y="-68579"/>
            <a:ext cx="762152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5940" y="974717"/>
            <a:ext cx="272800" cy="432308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840" y="998711"/>
            <a:ext cx="6597166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Connecting to MySQL server via PHP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9906" y="1833206"/>
            <a:ext cx="858719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r>
              <a:rPr sz="2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$con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5266" y="1833206"/>
            <a:ext cx="274108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r>
              <a:rPr sz="2800" b="1" dirty="0" smtClean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5410" y="1833206"/>
            <a:ext cx="5151924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r>
              <a:rPr sz="2800" b="1" spc="-3" dirty="0" smtClean="0">
                <a:solidFill>
                  <a:srgbClr val="C00000"/>
                </a:solidFill>
                <a:latin typeface="Consolas"/>
                <a:cs typeface="Consolas"/>
              </a:rPr>
              <a:t>mysqli_connect(servername,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9906" y="2516184"/>
            <a:ext cx="1833687" cy="380492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b="1" dirty="0" smtClean="0">
                <a:solidFill>
                  <a:srgbClr val="C00000"/>
                </a:solidFill>
                <a:latin typeface="Consolas"/>
                <a:cs typeface="Consolas"/>
              </a:rPr>
              <a:t>username,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0626" y="2516184"/>
            <a:ext cx="2028690" cy="380492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b="1" dirty="0" smtClean="0">
                <a:solidFill>
                  <a:srgbClr val="C00000"/>
                </a:solidFill>
                <a:latin typeface="Consolas"/>
                <a:cs typeface="Consolas"/>
              </a:rPr>
              <a:t>password);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4206" y="3171181"/>
            <a:ext cx="180326" cy="280212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7106" y="3186206"/>
            <a:ext cx="7186538" cy="767816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$con is a connection resource type. We use this variable to refer to</a:t>
            </a:r>
            <a:endParaRPr sz="2000">
              <a:latin typeface="Constantia"/>
              <a:cs typeface="Constantia"/>
            </a:endParaRPr>
          </a:p>
          <a:p>
            <a:pPr marL="12700" marR="38221">
              <a:lnSpc>
                <a:spcPct val="101725"/>
              </a:lnSpc>
              <a:spcBef>
                <a:spcPts val="1293"/>
              </a:spcBef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the connection created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340478"/>
            <a:ext cx="272985" cy="432612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8840" y="4364490"/>
            <a:ext cx="8047445" cy="1996744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 marR="58677">
              <a:lnSpc>
                <a:spcPts val="3304"/>
              </a:lnSpc>
            </a:pPr>
            <a:r>
              <a:rPr sz="3200" spc="-29" dirty="0" smtClean="0">
                <a:solidFill>
                  <a:srgbClr val="001F5F"/>
                </a:solidFill>
                <a:latin typeface="Constantia"/>
                <a:cs typeface="Constantia"/>
              </a:rPr>
              <a:t>To select a specific database</a:t>
            </a:r>
            <a:endParaRPr sz="3200">
              <a:latin typeface="Constantia"/>
              <a:cs typeface="Constantia"/>
            </a:endParaRPr>
          </a:p>
          <a:p>
            <a:pPr marL="584454">
              <a:lnSpc>
                <a:spcPts val="6150"/>
              </a:lnSpc>
              <a:spcBef>
                <a:spcPts val="567"/>
              </a:spcBef>
            </a:pPr>
            <a:r>
              <a:rPr sz="3200" b="1" dirty="0" smtClean="0">
                <a:solidFill>
                  <a:srgbClr val="C00000"/>
                </a:solidFill>
                <a:latin typeface="Consolas"/>
                <a:cs typeface="Consolas"/>
              </a:rPr>
              <a:t>mysqli_select_d</a:t>
            </a:r>
            <a:r>
              <a:rPr sz="3200" b="1" spc="14" dirty="0" smtClean="0">
                <a:solidFill>
                  <a:srgbClr val="C00000"/>
                </a:solidFill>
                <a:latin typeface="Consolas"/>
                <a:cs typeface="Consolas"/>
              </a:rPr>
              <a:t>b</a:t>
            </a:r>
            <a:r>
              <a:rPr sz="32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(database_na</a:t>
            </a:r>
            <a:r>
              <a:rPr sz="32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m</a:t>
            </a:r>
            <a:r>
              <a:rPr sz="32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e,$c on);</a:t>
            </a:r>
            <a:endParaRPr sz="3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364236" y="592836"/>
            <a:ext cx="8285988" cy="447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708" y="655320"/>
            <a:ext cx="7991856" cy="3997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685800"/>
            <a:ext cx="8153400" cy="4038598"/>
          </a:xfrm>
          <a:custGeom>
            <a:avLst/>
            <a:gdLst/>
            <a:ahLst/>
            <a:cxnLst/>
            <a:rect l="l" t="t" r="r" b="b"/>
            <a:pathLst>
              <a:path w="8153400" h="4038598">
                <a:moveTo>
                  <a:pt x="0" y="4038598"/>
                </a:moveTo>
                <a:lnTo>
                  <a:pt x="8153400" y="4038598"/>
                </a:lnTo>
                <a:lnTo>
                  <a:pt x="8153400" y="0"/>
                </a:lnTo>
                <a:lnTo>
                  <a:pt x="0" y="0"/>
                </a:lnTo>
                <a:lnTo>
                  <a:pt x="0" y="40385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685800"/>
            <a:ext cx="8153400" cy="4343400"/>
          </a:xfrm>
          <a:custGeom>
            <a:avLst/>
            <a:gdLst/>
            <a:ahLst/>
            <a:cxnLst/>
            <a:rect l="l" t="t" r="r" b="b"/>
            <a:pathLst>
              <a:path w="8153400" h="4343400">
                <a:moveTo>
                  <a:pt x="0" y="4343400"/>
                </a:moveTo>
                <a:lnTo>
                  <a:pt x="8153400" y="4343400"/>
                </a:lnTo>
                <a:lnTo>
                  <a:pt x="8153400" y="0"/>
                </a:lnTo>
                <a:lnTo>
                  <a:pt x="0" y="0"/>
                </a:lnTo>
                <a:lnTo>
                  <a:pt x="0" y="434340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3360" y="0"/>
            <a:ext cx="7904988" cy="7147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8892" y="4572"/>
            <a:ext cx="7818120" cy="640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4236" y="4631434"/>
            <a:ext cx="8285988" cy="21899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568" y="4693920"/>
            <a:ext cx="7370064" cy="17693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00" y="4724398"/>
            <a:ext cx="8153400" cy="2057400"/>
          </a:xfrm>
          <a:custGeom>
            <a:avLst/>
            <a:gdLst/>
            <a:ahLst/>
            <a:cxnLst/>
            <a:rect l="l" t="t" r="r" b="b"/>
            <a:pathLst>
              <a:path w="8153400" h="2057400">
                <a:moveTo>
                  <a:pt x="0" y="2057399"/>
                </a:moveTo>
                <a:lnTo>
                  <a:pt x="8153400" y="2057399"/>
                </a:lnTo>
                <a:lnTo>
                  <a:pt x="8153400" y="0"/>
                </a:lnTo>
                <a:lnTo>
                  <a:pt x="0" y="0"/>
                </a:lnTo>
                <a:lnTo>
                  <a:pt x="0" y="2057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0" y="4724398"/>
            <a:ext cx="8153400" cy="2057400"/>
          </a:xfrm>
          <a:custGeom>
            <a:avLst/>
            <a:gdLst/>
            <a:ahLst/>
            <a:cxnLst/>
            <a:rect l="l" t="t" r="r" b="b"/>
            <a:pathLst>
              <a:path w="8153400" h="2057400">
                <a:moveTo>
                  <a:pt x="0" y="2057399"/>
                </a:moveTo>
                <a:lnTo>
                  <a:pt x="8153400" y="2057399"/>
                </a:lnTo>
                <a:lnTo>
                  <a:pt x="8153400" y="0"/>
                </a:lnTo>
                <a:lnTo>
                  <a:pt x="0" y="0"/>
                </a:lnTo>
                <a:lnTo>
                  <a:pt x="0" y="2057399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67000" y="4419625"/>
            <a:ext cx="2209800" cy="523214"/>
          </a:xfrm>
          <a:custGeom>
            <a:avLst/>
            <a:gdLst/>
            <a:ahLst/>
            <a:cxnLst/>
            <a:rect l="l" t="t" r="r" b="b"/>
            <a:pathLst>
              <a:path w="2209800" h="523214">
                <a:moveTo>
                  <a:pt x="0" y="523214"/>
                </a:moveTo>
                <a:lnTo>
                  <a:pt x="2209800" y="523214"/>
                </a:lnTo>
                <a:lnTo>
                  <a:pt x="2209800" y="0"/>
                </a:lnTo>
                <a:lnTo>
                  <a:pt x="0" y="0"/>
                </a:lnTo>
                <a:lnTo>
                  <a:pt x="0" y="523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67000" y="4419625"/>
            <a:ext cx="2209800" cy="523214"/>
          </a:xfrm>
          <a:custGeom>
            <a:avLst/>
            <a:gdLst/>
            <a:ahLst/>
            <a:cxnLst/>
            <a:rect l="l" t="t" r="r" b="b"/>
            <a:pathLst>
              <a:path w="2209800" h="523214">
                <a:moveTo>
                  <a:pt x="0" y="523214"/>
                </a:moveTo>
                <a:lnTo>
                  <a:pt x="2209800" y="523214"/>
                </a:lnTo>
                <a:lnTo>
                  <a:pt x="2209800" y="0"/>
                </a:lnTo>
                <a:lnTo>
                  <a:pt x="0" y="0"/>
                </a:lnTo>
                <a:lnTo>
                  <a:pt x="0" y="523214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45994" y="4519803"/>
            <a:ext cx="2024425" cy="380492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b="1" spc="-15" dirty="0" smtClean="0">
                <a:solidFill>
                  <a:srgbClr val="6F2F9F"/>
                </a:solidFill>
                <a:latin typeface="Calibri"/>
                <a:cs typeface="Calibri"/>
              </a:rPr>
              <a:t>Equivalent to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4858002"/>
            <a:ext cx="579643" cy="215900"/>
          </a:xfrm>
          <a:prstGeom prst="rect">
            <a:avLst/>
          </a:prstGeom>
        </p:spPr>
        <p:txBody>
          <a:bodyPr wrap="square" lIns="0" tIns="10160" rIns="0" bIns="0" rtlCol="0">
            <a:noAutofit/>
          </a:bodyPr>
          <a:lstStyle/>
          <a:p>
            <a:pPr marL="12700">
              <a:lnSpc>
                <a:spcPts val="1600"/>
              </a:lnSpc>
            </a:pPr>
            <a:r>
              <a:rPr sz="1500" b="1" spc="4" dirty="0" smtClean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200" y="685800"/>
            <a:ext cx="8153400" cy="3733825"/>
          </a:xfrm>
          <a:prstGeom prst="rect">
            <a:avLst/>
          </a:prstGeom>
        </p:spPr>
        <p:txBody>
          <a:bodyPr wrap="square" lIns="0" tIns="4516" rIns="0" bIns="0" rtlCol="0">
            <a:noAutofit/>
          </a:bodyPr>
          <a:lstStyle/>
          <a:p>
            <a:pPr>
              <a:lnSpc>
                <a:spcPts val="950"/>
              </a:lnSpc>
            </a:pPr>
            <a:endParaRPr sz="950"/>
          </a:p>
          <a:p>
            <a:pPr marL="91440">
              <a:lnSpc>
                <a:spcPct val="97574"/>
              </a:lnSpc>
            </a:pP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800">
              <a:latin typeface="Consolas"/>
              <a:cs typeface="Consolas"/>
            </a:endParaRPr>
          </a:p>
          <a:p>
            <a:pPr marL="434340">
              <a:lnSpc>
                <a:spcPct val="97574"/>
              </a:lnSpc>
              <a:spcBef>
                <a:spcPts val="916"/>
              </a:spcBef>
            </a:pP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$servername = "localhost"; $username = "username";</a:t>
            </a:r>
            <a:endParaRPr sz="1800">
              <a:latin typeface="Consolas"/>
              <a:cs typeface="Consolas"/>
            </a:endParaRPr>
          </a:p>
          <a:p>
            <a:pPr marL="434340">
              <a:lnSpc>
                <a:spcPct val="97574"/>
              </a:lnSpc>
              <a:spcBef>
                <a:spcPts val="916"/>
              </a:spcBef>
            </a:pPr>
            <a:r>
              <a:rPr sz="1800" b="1" spc="-3" dirty="0" smtClean="0">
                <a:solidFill>
                  <a:srgbClr val="C00000"/>
                </a:solidFill>
                <a:latin typeface="Consolas"/>
                <a:cs typeface="Consolas"/>
              </a:rPr>
              <a:t>$password = "password";</a:t>
            </a:r>
            <a:endParaRPr sz="1800">
              <a:latin typeface="Consolas"/>
              <a:cs typeface="Consolas"/>
            </a:endParaRPr>
          </a:p>
          <a:p>
            <a:pPr marL="434340">
              <a:lnSpc>
                <a:spcPct val="97574"/>
              </a:lnSpc>
              <a:spcBef>
                <a:spcPts val="919"/>
              </a:spcBef>
            </a:pPr>
            <a:r>
              <a:rPr sz="18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// Create connection</a:t>
            </a:r>
            <a:endParaRPr sz="1800">
              <a:latin typeface="Consolas"/>
              <a:cs typeface="Consolas"/>
            </a:endParaRPr>
          </a:p>
          <a:p>
            <a:pPr marL="434340">
              <a:lnSpc>
                <a:spcPct val="97574"/>
              </a:lnSpc>
              <a:spcBef>
                <a:spcPts val="916"/>
              </a:spcBef>
            </a:pPr>
            <a:r>
              <a:rPr sz="18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$conn = mysqli_connect($servername, $username, $password);</a:t>
            </a:r>
            <a:endParaRPr sz="1800">
              <a:latin typeface="Consolas"/>
              <a:cs typeface="Consolas"/>
            </a:endParaRPr>
          </a:p>
          <a:p>
            <a:pPr marL="434340">
              <a:lnSpc>
                <a:spcPct val="97574"/>
              </a:lnSpc>
              <a:spcBef>
                <a:spcPts val="916"/>
              </a:spcBef>
            </a:pPr>
            <a:r>
              <a:rPr sz="18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// Check connection</a:t>
            </a:r>
            <a:endParaRPr sz="1800">
              <a:latin typeface="Consolas"/>
              <a:cs typeface="Consolas"/>
            </a:endParaRPr>
          </a:p>
          <a:p>
            <a:pPr marL="434340">
              <a:lnSpc>
                <a:spcPct val="97574"/>
              </a:lnSpc>
              <a:spcBef>
                <a:spcPts val="918"/>
              </a:spcBef>
            </a:pP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if (!$conn) {</a:t>
            </a:r>
            <a:endParaRPr sz="1800">
              <a:latin typeface="Consolas"/>
              <a:cs typeface="Consolas"/>
            </a:endParaRPr>
          </a:p>
          <a:p>
            <a:pPr marL="934466">
              <a:lnSpc>
                <a:spcPct val="97574"/>
              </a:lnSpc>
              <a:spcBef>
                <a:spcPts val="916"/>
              </a:spcBef>
            </a:pPr>
            <a:r>
              <a:rPr sz="18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die("Connection failed: " . mysqli_connect_error());}</a:t>
            </a:r>
            <a:endParaRPr sz="1800">
              <a:latin typeface="Consolas"/>
              <a:cs typeface="Consolas"/>
            </a:endParaRPr>
          </a:p>
          <a:p>
            <a:pPr marL="434340">
              <a:lnSpc>
                <a:spcPct val="97574"/>
              </a:lnSpc>
              <a:spcBef>
                <a:spcPts val="916"/>
              </a:spcBef>
            </a:pP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else </a:t>
            </a: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echo "Connected successfully";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200" y="4419625"/>
            <a:ext cx="2209800" cy="304773"/>
          </a:xfrm>
          <a:prstGeom prst="rect">
            <a:avLst/>
          </a:prstGeom>
        </p:spPr>
        <p:txBody>
          <a:bodyPr wrap="square" lIns="0" tIns="8572" rIns="0" bIns="0" rtlCol="0">
            <a:noAutofit/>
          </a:bodyPr>
          <a:lstStyle/>
          <a:p>
            <a:pPr marL="91440">
              <a:lnSpc>
                <a:spcPts val="1350"/>
              </a:lnSpc>
            </a:pP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7000" y="4419625"/>
            <a:ext cx="2209800" cy="304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876800" y="4419625"/>
            <a:ext cx="3733800" cy="304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57200" y="4724398"/>
            <a:ext cx="2209800" cy="2184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667000" y="4724398"/>
            <a:ext cx="2209800" cy="2184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876800" y="4724398"/>
            <a:ext cx="3733800" cy="2184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57200" y="4942840"/>
            <a:ext cx="8153400" cy="86360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25400">
              <a:lnSpc>
                <a:spcPts val="650"/>
              </a:lnSpc>
            </a:pPr>
            <a:endParaRPr sz="650"/>
          </a:p>
        </p:txBody>
      </p:sp>
      <p:sp>
        <p:nvSpPr>
          <p:cNvPr id="2" name="object 2"/>
          <p:cNvSpPr txBox="1"/>
          <p:nvPr/>
        </p:nvSpPr>
        <p:spPr>
          <a:xfrm>
            <a:off x="457200" y="5029200"/>
            <a:ext cx="8153400" cy="1752598"/>
          </a:xfrm>
          <a:prstGeom prst="rect">
            <a:avLst/>
          </a:prstGeom>
        </p:spPr>
        <p:txBody>
          <a:bodyPr wrap="square" lIns="0" tIns="5623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34340">
              <a:lnSpc>
                <a:spcPct val="97574"/>
              </a:lnSpc>
            </a:pPr>
            <a:r>
              <a:rPr sz="1500" b="1" spc="-3" dirty="0" smtClean="0">
                <a:solidFill>
                  <a:srgbClr val="C00000"/>
                </a:solidFill>
                <a:latin typeface="Consolas"/>
                <a:cs typeface="Consolas"/>
              </a:rPr>
              <a:t>$conn = </a:t>
            </a:r>
            <a:r>
              <a:rPr sz="15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mysqli_connect(</a:t>
            </a:r>
            <a:r>
              <a:rPr sz="16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"localhost"</a:t>
            </a:r>
            <a:r>
              <a:rPr sz="15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,</a:t>
            </a:r>
            <a:r>
              <a:rPr sz="16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"username</a:t>
            </a:r>
            <a:r>
              <a:rPr sz="15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", </a:t>
            </a:r>
            <a:r>
              <a:rPr sz="16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"password"</a:t>
            </a:r>
            <a:r>
              <a:rPr sz="15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) </a:t>
            </a:r>
            <a:r>
              <a:rPr sz="1500" b="1" spc="-3" dirty="0" smtClean="0">
                <a:solidFill>
                  <a:srgbClr val="C00000"/>
                </a:solidFill>
                <a:latin typeface="Consolas"/>
                <a:cs typeface="Consolas"/>
              </a:rPr>
              <a:t>or</a:t>
            </a:r>
            <a:endParaRPr sz="1500">
              <a:latin typeface="Consolas"/>
              <a:cs typeface="Consolas"/>
            </a:endParaRPr>
          </a:p>
          <a:p>
            <a:pPr marL="434340">
              <a:lnSpc>
                <a:spcPct val="97574"/>
              </a:lnSpc>
              <a:spcBef>
                <a:spcPts val="787"/>
              </a:spcBef>
            </a:pPr>
            <a:r>
              <a:rPr sz="1500" b="1" spc="-1" dirty="0" smtClean="0">
                <a:solidFill>
                  <a:srgbClr val="001F5F"/>
                </a:solidFill>
                <a:latin typeface="Consolas"/>
                <a:cs typeface="Consolas"/>
              </a:rPr>
              <a:t>die("Connection failed: " . mysqli_connect_error())</a:t>
            </a:r>
            <a:r>
              <a:rPr sz="15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L="434340">
              <a:lnSpc>
                <a:spcPct val="97574"/>
              </a:lnSpc>
              <a:spcBef>
                <a:spcPts val="763"/>
              </a:spcBef>
            </a:pPr>
            <a:r>
              <a:rPr sz="15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echo "Connected successfully";</a:t>
            </a:r>
            <a:endParaRPr sz="1500">
              <a:latin typeface="Consolas"/>
              <a:cs typeface="Consolas"/>
            </a:endParaRPr>
          </a:p>
          <a:p>
            <a:pPr marL="91440">
              <a:lnSpc>
                <a:spcPct val="97574"/>
              </a:lnSpc>
              <a:spcBef>
                <a:spcPts val="1123"/>
              </a:spcBef>
            </a:pPr>
            <a:r>
              <a:rPr sz="1500" b="1" spc="4" dirty="0" smtClean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608" y="659892"/>
            <a:ext cx="8206740" cy="5059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308" y="0"/>
            <a:ext cx="4658868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6888" y="-68579"/>
            <a:ext cx="4572000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5940" y="863140"/>
            <a:ext cx="218131" cy="342391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840" y="881832"/>
            <a:ext cx="4644494" cy="342391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PHP function for making queries: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444" y="1464447"/>
            <a:ext cx="4069254" cy="304292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b="1" i="1" spc="5" dirty="0" smtClean="0">
                <a:solidFill>
                  <a:srgbClr val="C00000"/>
                </a:solidFill>
                <a:latin typeface="Consolas"/>
                <a:cs typeface="Consolas"/>
              </a:rPr>
              <a:t>mysqli_query(query_string,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49977" y="1464447"/>
            <a:ext cx="2222441" cy="304292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b="1" i="1" spc="5" dirty="0" smtClean="0">
                <a:solidFill>
                  <a:srgbClr val="C00000"/>
                </a:solidFill>
                <a:latin typeface="Consolas"/>
                <a:cs typeface="Consolas"/>
              </a:rPr>
              <a:t>con_resource);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2009322"/>
            <a:ext cx="218316" cy="342696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C00000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840" y="2028032"/>
            <a:ext cx="6839689" cy="876020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12700">
              <a:lnSpc>
                <a:spcPts val="2600"/>
              </a:lnSpc>
            </a:pPr>
            <a:r>
              <a:rPr sz="2500" spc="-13" dirty="0" smtClean="0">
                <a:solidFill>
                  <a:srgbClr val="C00000"/>
                </a:solidFill>
                <a:latin typeface="Constantia"/>
                <a:cs typeface="Constantia"/>
              </a:rPr>
              <a:t>Queries </a:t>
            </a:r>
            <a:r>
              <a:rPr sz="25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that </a:t>
            </a:r>
            <a:r>
              <a:rPr sz="2500" spc="-13" dirty="0" smtClean="0">
                <a:solidFill>
                  <a:srgbClr val="C00000"/>
                </a:solidFill>
                <a:latin typeface="Constantia"/>
                <a:cs typeface="Constantia"/>
              </a:rPr>
              <a:t>return information</a:t>
            </a:r>
            <a:r>
              <a:rPr sz="25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, such as SELECT:</a:t>
            </a:r>
            <a:endParaRPr sz="2500">
              <a:latin typeface="Constantia"/>
              <a:cs typeface="Constantia"/>
            </a:endParaRPr>
          </a:p>
          <a:p>
            <a:pPr marL="12700" marR="47594">
              <a:lnSpc>
                <a:spcPct val="101725"/>
              </a:lnSpc>
              <a:spcBef>
                <a:spcPts val="1018"/>
              </a:spcBef>
            </a:pPr>
            <a:r>
              <a:rPr sz="2500" spc="-24" dirty="0" smtClean="0">
                <a:solidFill>
                  <a:srgbClr val="001F5F"/>
                </a:solidFill>
                <a:latin typeface="Constantia"/>
                <a:cs typeface="Constantia"/>
              </a:rPr>
              <a:t>returns a result set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44" y="3144304"/>
            <a:ext cx="1144365" cy="304596"/>
          </a:xfrm>
          <a:prstGeom prst="rect">
            <a:avLst/>
          </a:prstGeom>
        </p:spPr>
        <p:txBody>
          <a:bodyPr wrap="square" lIns="0" tIns="14605" rIns="0" bIns="0" rtlCol="0">
            <a:noAutofit/>
          </a:bodyPr>
          <a:lstStyle/>
          <a:p>
            <a:pPr marL="12700">
              <a:lnSpc>
                <a:spcPts val="2300"/>
              </a:lnSpc>
            </a:pPr>
            <a:r>
              <a:rPr sz="2200" b="1" i="1" spc="4" dirty="0" smtClean="0">
                <a:solidFill>
                  <a:srgbClr val="C00000"/>
                </a:solidFill>
                <a:latin typeface="Consolas"/>
                <a:cs typeface="Consolas"/>
              </a:rPr>
              <a:t>$result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3440" y="3144304"/>
            <a:ext cx="220783" cy="304596"/>
          </a:xfrm>
          <a:prstGeom prst="rect">
            <a:avLst/>
          </a:prstGeom>
        </p:spPr>
        <p:txBody>
          <a:bodyPr wrap="square" lIns="0" tIns="14605" rIns="0" bIns="0" rtlCol="0">
            <a:noAutofit/>
          </a:bodyPr>
          <a:lstStyle/>
          <a:p>
            <a:pPr marL="12700">
              <a:lnSpc>
                <a:spcPts val="2300"/>
              </a:lnSpc>
            </a:pPr>
            <a:r>
              <a:rPr sz="2200" b="1" i="1" dirty="0" smtClean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1110" y="3144304"/>
            <a:ext cx="3915594" cy="304596"/>
          </a:xfrm>
          <a:prstGeom prst="rect">
            <a:avLst/>
          </a:prstGeom>
        </p:spPr>
        <p:txBody>
          <a:bodyPr wrap="square" lIns="0" tIns="14605" rIns="0" bIns="0" rtlCol="0">
            <a:noAutofit/>
          </a:bodyPr>
          <a:lstStyle/>
          <a:p>
            <a:pPr marL="12700">
              <a:lnSpc>
                <a:spcPts val="2300"/>
              </a:lnSpc>
            </a:pPr>
            <a:r>
              <a:rPr sz="2200" b="1" i="1" spc="5" dirty="0" smtClean="0">
                <a:solidFill>
                  <a:srgbClr val="C00000"/>
                </a:solidFill>
                <a:latin typeface="Consolas"/>
                <a:cs typeface="Consolas"/>
              </a:rPr>
              <a:t>mysql_query(query_string,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6667" y="3144304"/>
            <a:ext cx="989302" cy="304596"/>
          </a:xfrm>
          <a:prstGeom prst="rect">
            <a:avLst/>
          </a:prstGeom>
        </p:spPr>
        <p:txBody>
          <a:bodyPr wrap="square" lIns="0" tIns="14605" rIns="0" bIns="0" rtlCol="0">
            <a:noAutofit/>
          </a:bodyPr>
          <a:lstStyle/>
          <a:p>
            <a:pPr marL="12700">
              <a:lnSpc>
                <a:spcPts val="2300"/>
              </a:lnSpc>
            </a:pPr>
            <a:r>
              <a:rPr sz="2200" b="1" i="1" spc="1" dirty="0" smtClean="0">
                <a:solidFill>
                  <a:srgbClr val="C00000"/>
                </a:solidFill>
                <a:latin typeface="Consolas"/>
                <a:cs typeface="Consolas"/>
              </a:rPr>
              <a:t>$con);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3662218"/>
            <a:ext cx="194966" cy="304292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3678663"/>
            <a:ext cx="6792411" cy="304291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In this case, the result set is stored in the variable $result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225853"/>
            <a:ext cx="218316" cy="342696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C00000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8840" y="4244563"/>
            <a:ext cx="7391988" cy="1409674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12700">
              <a:lnSpc>
                <a:spcPts val="2600"/>
              </a:lnSpc>
            </a:pPr>
            <a:r>
              <a:rPr sz="2500" spc="-21" dirty="0" smtClean="0">
                <a:solidFill>
                  <a:srgbClr val="C00000"/>
                </a:solidFill>
                <a:latin typeface="Constantia"/>
                <a:cs typeface="Constantia"/>
              </a:rPr>
              <a:t>Other queries</a:t>
            </a:r>
            <a:r>
              <a:rPr sz="25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, returns TRUE upon success and FALSE</a:t>
            </a:r>
            <a:endParaRPr sz="2500">
              <a:latin typeface="Constantia"/>
              <a:cs typeface="Constantia"/>
            </a:endParaRPr>
          </a:p>
          <a:p>
            <a:pPr marL="12700" marR="47594">
              <a:lnSpc>
                <a:spcPct val="101725"/>
              </a:lnSpc>
              <a:spcBef>
                <a:spcPts val="1018"/>
              </a:spcBef>
            </a:pPr>
            <a:r>
              <a:rPr sz="2500" spc="-22" dirty="0" smtClean="0">
                <a:solidFill>
                  <a:srgbClr val="001F5F"/>
                </a:solidFill>
                <a:latin typeface="Constantia"/>
                <a:cs typeface="Constantia"/>
              </a:rPr>
              <a:t>on failure. Best practice is to handle the error (e.g.</a:t>
            </a:r>
            <a:endParaRPr sz="2500">
              <a:latin typeface="Constantia"/>
              <a:cs typeface="Constantia"/>
            </a:endParaRPr>
          </a:p>
          <a:p>
            <a:pPr marL="12700" marR="47594">
              <a:lnSpc>
                <a:spcPct val="101725"/>
              </a:lnSpc>
              <a:spcBef>
                <a:spcPts val="1150"/>
              </a:spcBef>
            </a:pPr>
            <a:r>
              <a:rPr sz="2500" b="1" i="1" spc="-2" dirty="0" smtClean="0">
                <a:solidFill>
                  <a:srgbClr val="C00000"/>
                </a:solidFill>
                <a:latin typeface="Constantia"/>
                <a:cs typeface="Constantia"/>
              </a:rPr>
              <a:t>die(mysql_error()))</a:t>
            </a:r>
            <a:endParaRPr sz="25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376" y="655320"/>
            <a:ext cx="7484364" cy="5478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308" y="0"/>
            <a:ext cx="3157728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888" y="-68579"/>
            <a:ext cx="307238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5940" y="821957"/>
            <a:ext cx="164388" cy="692912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C0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440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840" y="837334"/>
            <a:ext cx="6691970" cy="107696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27450">
              <a:lnSpc>
                <a:spcPts val="1900"/>
              </a:lnSpc>
            </a:pP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CREATE DATABASE dbname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3020"/>
              </a:lnSpc>
              <a:spcBef>
                <a:spcPts val="632"/>
              </a:spcBef>
            </a:pP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CREAT</a:t>
            </a:r>
            <a:r>
              <a:rPr sz="18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E </a:t>
            </a: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TABL</a:t>
            </a:r>
            <a:r>
              <a:rPr sz="18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E</a:t>
            </a:r>
            <a:r>
              <a:rPr sz="1800" b="1" spc="14" dirty="0" smtClean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table_nam</a:t>
            </a:r>
            <a:r>
              <a:rPr sz="18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e</a:t>
            </a:r>
            <a:r>
              <a:rPr sz="1800" b="1" spc="29" dirty="0" smtClean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(column_nam</a:t>
            </a:r>
            <a:r>
              <a:rPr sz="18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e</a:t>
            </a:r>
            <a:r>
              <a:rPr sz="1800" b="1" spc="44" dirty="0" smtClean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data_type(size), column_nam</a:t>
            </a:r>
            <a:r>
              <a:rPr sz="18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e</a:t>
            </a:r>
            <a:r>
              <a:rPr sz="1800" b="1" spc="19" dirty="0" smtClean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data_typ</a:t>
            </a:r>
            <a:r>
              <a:rPr sz="18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e</a:t>
            </a: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(si</a:t>
            </a:r>
            <a:r>
              <a:rPr sz="1800" b="1" spc="4" dirty="0" smtClean="0">
                <a:solidFill>
                  <a:srgbClr val="001F5F"/>
                </a:solidFill>
                <a:latin typeface="Consolas"/>
                <a:cs typeface="Consolas"/>
              </a:rPr>
              <a:t>z</a:t>
            </a: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e</a:t>
            </a:r>
            <a:r>
              <a:rPr sz="18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)</a:t>
            </a:r>
            <a:r>
              <a:rPr sz="1800" b="1" spc="34" dirty="0" smtClean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…</a:t>
            </a:r>
            <a:r>
              <a:rPr sz="18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2084210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C0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2099587"/>
            <a:ext cx="810641" cy="1077214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44">
              <a:lnSpc>
                <a:spcPts val="1900"/>
              </a:lnSpc>
            </a:pP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INSERT</a:t>
            </a:r>
            <a:endParaRPr sz="1800">
              <a:latin typeface="Consolas"/>
              <a:cs typeface="Consolas"/>
            </a:endParaRPr>
          </a:p>
          <a:p>
            <a:pPr marL="12700" marR="44">
              <a:lnSpc>
                <a:spcPct val="97574"/>
              </a:lnSpc>
              <a:spcBef>
                <a:spcPts val="821"/>
              </a:spcBef>
            </a:pP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VALUES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97574"/>
              </a:lnSpc>
              <a:spcBef>
                <a:spcPts val="1350"/>
              </a:spcBef>
            </a:pP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SELECT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5292" y="2099587"/>
            <a:ext cx="4320690" cy="1077214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INTO table_name (column1, column2,</a:t>
            </a:r>
            <a:endParaRPr sz="1800">
              <a:latin typeface="Consolas"/>
              <a:cs typeface="Consolas"/>
            </a:endParaRPr>
          </a:p>
          <a:p>
            <a:pPr marL="12700" marR="34289">
              <a:lnSpc>
                <a:spcPct val="97574"/>
              </a:lnSpc>
              <a:spcBef>
                <a:spcPts val="821"/>
              </a:spcBef>
            </a:pP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(value1, value2, value3,...)</a:t>
            </a:r>
            <a:endParaRPr sz="1800">
              <a:latin typeface="Consolas"/>
              <a:cs typeface="Consolas"/>
            </a:endParaRPr>
          </a:p>
          <a:p>
            <a:pPr marL="12700" marR="34289">
              <a:lnSpc>
                <a:spcPct val="97574"/>
              </a:lnSpc>
              <a:spcBef>
                <a:spcPts val="1350"/>
              </a:spcBef>
            </a:pPr>
            <a:r>
              <a:rPr sz="1800" b="1" spc="-1" dirty="0" smtClean="0">
                <a:solidFill>
                  <a:srgbClr val="001F5F"/>
                </a:solidFill>
                <a:latin typeface="Consolas"/>
                <a:cs typeface="Consolas"/>
              </a:rPr>
              <a:t>column1, column2 …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44361" y="2099587"/>
            <a:ext cx="1558770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column3,...)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907424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3361713"/>
            <a:ext cx="4685263" cy="2723515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27450">
              <a:lnSpc>
                <a:spcPts val="1900"/>
              </a:lnSpc>
            </a:pP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FROM table_name</a:t>
            </a:r>
            <a:endParaRPr sz="1800">
              <a:latin typeface="Consolas"/>
              <a:cs typeface="Consolas"/>
            </a:endParaRPr>
          </a:p>
          <a:p>
            <a:pPr marL="12700" marR="27450">
              <a:lnSpc>
                <a:spcPct val="97574"/>
              </a:lnSpc>
              <a:spcBef>
                <a:spcPts val="1253"/>
              </a:spcBef>
            </a:pPr>
            <a:r>
              <a:rPr sz="18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WHERE some_column=some_value</a:t>
            </a:r>
            <a:endParaRPr sz="1800">
              <a:latin typeface="Consolas"/>
              <a:cs typeface="Consolas"/>
            </a:endParaRPr>
          </a:p>
          <a:p>
            <a:pPr marL="12700" marR="27450">
              <a:lnSpc>
                <a:spcPct val="97574"/>
              </a:lnSpc>
              <a:spcBef>
                <a:spcPts val="1351"/>
              </a:spcBef>
            </a:pP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UPDATE table_name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07"/>
              </a:lnSpc>
              <a:spcBef>
                <a:spcPts val="916"/>
              </a:spcBef>
            </a:pP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SE</a:t>
            </a:r>
            <a:r>
              <a:rPr sz="18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T </a:t>
            </a: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column1=value</a:t>
            </a:r>
            <a:r>
              <a:rPr sz="18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,</a:t>
            </a:r>
            <a:r>
              <a:rPr sz="1800" b="1" spc="50" dirty="0" smtClean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column2=value2,</a:t>
            </a:r>
            <a:r>
              <a:rPr sz="1800" b="1" spc="9" dirty="0" smtClean="0">
                <a:solidFill>
                  <a:srgbClr val="C00000"/>
                </a:solidFill>
                <a:latin typeface="Consolas"/>
                <a:cs typeface="Consolas"/>
              </a:rPr>
              <a:t>.</a:t>
            </a: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.. 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07"/>
              </a:lnSpc>
              <a:spcBef>
                <a:spcPts val="916"/>
              </a:spcBef>
            </a:pPr>
            <a:r>
              <a:rPr sz="1800" b="1" spc="-3" dirty="0" smtClean="0">
                <a:solidFill>
                  <a:srgbClr val="C00000"/>
                </a:solidFill>
                <a:latin typeface="Consolas"/>
                <a:cs typeface="Consolas"/>
              </a:rPr>
              <a:t>WHERE some_column=some_value</a:t>
            </a:r>
            <a:endParaRPr sz="1800">
              <a:latin typeface="Consolas"/>
              <a:cs typeface="Consolas"/>
            </a:endParaRPr>
          </a:p>
          <a:p>
            <a:pPr marL="12700" marR="27450">
              <a:lnSpc>
                <a:spcPct val="97574"/>
              </a:lnSpc>
              <a:spcBef>
                <a:spcPts val="1484"/>
              </a:spcBef>
            </a:pP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DELETE FROM table_name</a:t>
            </a:r>
            <a:endParaRPr sz="1800">
              <a:latin typeface="Consolas"/>
              <a:cs typeface="Consolas"/>
            </a:endParaRPr>
          </a:p>
          <a:p>
            <a:pPr marL="12700" marR="27450">
              <a:lnSpc>
                <a:spcPct val="97574"/>
              </a:lnSpc>
              <a:spcBef>
                <a:spcPts val="916"/>
              </a:spcBef>
            </a:pP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WHERE some_column = some_value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224541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C0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5940" y="5431803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2315" y="734566"/>
            <a:ext cx="8313420" cy="611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308" y="0"/>
            <a:ext cx="5977128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888" y="-68579"/>
            <a:ext cx="5893308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5940" y="974717"/>
            <a:ext cx="272800" cy="432308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840" y="998711"/>
            <a:ext cx="7480746" cy="1191385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Rules to follow while making query strings</a:t>
            </a:r>
            <a:endParaRPr sz="3200">
              <a:latin typeface="Constantia"/>
              <a:cs typeface="Constantia"/>
            </a:endParaRPr>
          </a:p>
          <a:p>
            <a:pPr marL="127304" marR="61036">
              <a:lnSpc>
                <a:spcPct val="89192"/>
              </a:lnSpc>
              <a:spcBef>
                <a:spcPts val="2634"/>
              </a:spcBef>
            </a:pPr>
            <a:r>
              <a:rPr sz="2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9906" y="1830256"/>
            <a:ext cx="4836899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r>
              <a:rPr sz="28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The SQL query must be quoted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444" y="2577642"/>
            <a:ext cx="241295" cy="380491"/>
          </a:xfrm>
          <a:prstGeom prst="rect">
            <a:avLst/>
          </a:prstGeom>
        </p:spPr>
        <p:txBody>
          <a:bodyPr wrap="square" lIns="0" tIns="17240" rIns="0" bIns="0" rtlCol="0">
            <a:noAutofit/>
          </a:bodyPr>
          <a:lstStyle/>
          <a:p>
            <a:pPr marL="12700">
              <a:lnSpc>
                <a:spcPts val="2715"/>
              </a:lnSpc>
            </a:pPr>
            <a:r>
              <a:rPr sz="2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9906" y="2598581"/>
            <a:ext cx="6185308" cy="1063573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String values inside the SQL query must</a:t>
            </a:r>
            <a:endParaRPr sz="2800">
              <a:latin typeface="Constantia"/>
              <a:cs typeface="Constantia"/>
            </a:endParaRPr>
          </a:p>
          <a:p>
            <a:pPr marL="12700" marR="53263">
              <a:lnSpc>
                <a:spcPct val="101725"/>
              </a:lnSpc>
              <a:spcBef>
                <a:spcPts val="1815"/>
              </a:spcBef>
            </a:pPr>
            <a:r>
              <a:rPr sz="2800" spc="-5" dirty="0" smtClean="0">
                <a:solidFill>
                  <a:srgbClr val="001F5F"/>
                </a:solidFill>
                <a:latin typeface="Constantia"/>
                <a:cs typeface="Constantia"/>
              </a:rPr>
              <a:t>quoted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68449" y="2598581"/>
            <a:ext cx="446586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dirty="0" smtClean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4028744"/>
            <a:ext cx="241295" cy="380492"/>
          </a:xfrm>
          <a:prstGeom prst="rect">
            <a:avLst/>
          </a:prstGeom>
        </p:spPr>
        <p:txBody>
          <a:bodyPr wrap="square" lIns="0" tIns="17240" rIns="0" bIns="0" rtlCol="0">
            <a:noAutofit/>
          </a:bodyPr>
          <a:lstStyle/>
          <a:p>
            <a:pPr marL="12700">
              <a:lnSpc>
                <a:spcPts val="2715"/>
              </a:lnSpc>
            </a:pPr>
            <a:r>
              <a:rPr sz="2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4049683"/>
            <a:ext cx="5515969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Numeric values must not be quoted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4797221"/>
            <a:ext cx="241295" cy="380492"/>
          </a:xfrm>
          <a:prstGeom prst="rect">
            <a:avLst/>
          </a:prstGeom>
        </p:spPr>
        <p:txBody>
          <a:bodyPr wrap="square" lIns="0" tIns="17240" rIns="0" bIns="0" rtlCol="0">
            <a:noAutofit/>
          </a:bodyPr>
          <a:lstStyle/>
          <a:p>
            <a:pPr marL="12700">
              <a:lnSpc>
                <a:spcPts val="2715"/>
              </a:lnSpc>
            </a:pPr>
            <a:r>
              <a:rPr sz="2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4818160"/>
            <a:ext cx="5605097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27" dirty="0" smtClean="0">
                <a:solidFill>
                  <a:srgbClr val="001F5F"/>
                </a:solidFill>
                <a:latin typeface="Constantia"/>
                <a:cs typeface="Constantia"/>
              </a:rPr>
              <a:t>The word NULL must not be quoted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708" y="676656"/>
            <a:ext cx="8247888" cy="5539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308" y="0"/>
            <a:ext cx="63581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6888" y="-68579"/>
            <a:ext cx="627278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858670"/>
            <a:ext cx="7804352" cy="148882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40150">
              <a:lnSpc>
                <a:spcPts val="1900"/>
              </a:lnSpc>
            </a:pP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800">
              <a:latin typeface="Consolas"/>
              <a:cs typeface="Consolas"/>
            </a:endParaRPr>
          </a:p>
          <a:p>
            <a:pPr marL="355600" marR="40150">
              <a:lnSpc>
                <a:spcPct val="97574"/>
              </a:lnSpc>
              <a:spcBef>
                <a:spcPts val="1037"/>
              </a:spcBef>
            </a:pPr>
            <a:r>
              <a:rPr sz="18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// Create connection</a:t>
            </a:r>
            <a:endParaRPr sz="1800">
              <a:latin typeface="Consolas"/>
              <a:cs typeface="Consolas"/>
            </a:endParaRPr>
          </a:p>
          <a:p>
            <a:pPr marL="355600">
              <a:lnSpc>
                <a:spcPct val="97574"/>
              </a:lnSpc>
              <a:spcBef>
                <a:spcPts val="1132"/>
              </a:spcBef>
            </a:pPr>
            <a:r>
              <a:rPr sz="18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$conn = mysqli_connect("localhost", "username", "password")</a:t>
            </a:r>
            <a:endParaRPr sz="1800">
              <a:latin typeface="Consolas"/>
              <a:cs typeface="Consolas"/>
            </a:endParaRPr>
          </a:p>
          <a:p>
            <a:pPr marL="355600" marR="40150">
              <a:lnSpc>
                <a:spcPct val="97574"/>
              </a:lnSpc>
              <a:spcBef>
                <a:spcPts val="1135"/>
              </a:spcBef>
            </a:pPr>
            <a:r>
              <a:rPr sz="1800" b="1" spc="-1" dirty="0" smtClean="0">
                <a:latin typeface="Consolas"/>
                <a:cs typeface="Consolas"/>
              </a:rPr>
              <a:t>or </a:t>
            </a:r>
            <a:r>
              <a:rPr sz="18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die("Connection failed: ". mysqli_connect_error());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40" y="2559835"/>
            <a:ext cx="7075842" cy="3135249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34290">
              <a:lnSpc>
                <a:spcPts val="1900"/>
              </a:lnSpc>
            </a:pPr>
            <a:r>
              <a:rPr sz="18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// Create database</a:t>
            </a:r>
            <a:endParaRPr sz="1800">
              <a:latin typeface="Consolas"/>
              <a:cs typeface="Consolas"/>
            </a:endParaRPr>
          </a:p>
          <a:p>
            <a:pPr marL="12700" marR="34290">
              <a:lnSpc>
                <a:spcPct val="97574"/>
              </a:lnSpc>
              <a:spcBef>
                <a:spcPts val="1039"/>
              </a:spcBef>
            </a:pPr>
            <a:r>
              <a:rPr sz="18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$sql = </a:t>
            </a:r>
            <a:r>
              <a:rPr sz="1800" b="1" spc="-1" dirty="0" smtClean="0">
                <a:latin typeface="Consolas"/>
                <a:cs typeface="Consolas"/>
              </a:rPr>
              <a:t>"CREATE DATABASE myDB";</a:t>
            </a:r>
            <a:endParaRPr sz="1800">
              <a:latin typeface="Consolas"/>
              <a:cs typeface="Consolas"/>
            </a:endParaRPr>
          </a:p>
          <a:p>
            <a:pPr marL="12700" marR="34290">
              <a:lnSpc>
                <a:spcPct val="97574"/>
              </a:lnSpc>
              <a:spcBef>
                <a:spcPts val="1132"/>
              </a:spcBef>
            </a:pPr>
            <a:r>
              <a:rPr sz="18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if (mysqli_query($conn, $sql)) {</a:t>
            </a:r>
            <a:endParaRPr sz="1800">
              <a:latin typeface="Consolas"/>
              <a:cs typeface="Consolas"/>
            </a:endParaRPr>
          </a:p>
          <a:p>
            <a:pPr marL="512825" marR="34290">
              <a:lnSpc>
                <a:spcPct val="97574"/>
              </a:lnSpc>
              <a:spcBef>
                <a:spcPts val="1132"/>
              </a:spcBef>
            </a:pP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echo "Database created successfully";</a:t>
            </a:r>
            <a:endParaRPr sz="1800">
              <a:latin typeface="Consolas"/>
              <a:cs typeface="Consolas"/>
            </a:endParaRPr>
          </a:p>
          <a:p>
            <a:pPr marL="12700" marR="34290">
              <a:lnSpc>
                <a:spcPct val="97574"/>
              </a:lnSpc>
              <a:spcBef>
                <a:spcPts val="1135"/>
              </a:spcBef>
            </a:pP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}else{</a:t>
            </a:r>
            <a:endParaRPr sz="1800">
              <a:latin typeface="Consolas"/>
              <a:cs typeface="Consolas"/>
            </a:endParaRPr>
          </a:p>
          <a:p>
            <a:pPr marL="512825">
              <a:lnSpc>
                <a:spcPct val="97574"/>
              </a:lnSpc>
              <a:spcBef>
                <a:spcPts val="1132"/>
              </a:spcBef>
            </a:pP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echo "Error creating database". </a:t>
            </a: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mysqli_error($conn);</a:t>
            </a:r>
            <a:endParaRPr sz="1800">
              <a:latin typeface="Consolas"/>
              <a:cs typeface="Consolas"/>
            </a:endParaRPr>
          </a:p>
          <a:p>
            <a:pPr marL="12700" marR="34290">
              <a:lnSpc>
                <a:spcPct val="97574"/>
              </a:lnSpc>
              <a:spcBef>
                <a:spcPts val="1132"/>
              </a:spcBef>
            </a:pPr>
            <a:r>
              <a:rPr sz="1800" b="1" dirty="0" smtClean="0">
                <a:solidFill>
                  <a:srgbClr val="C0000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554609" marR="3960368" algn="ctr">
              <a:lnSpc>
                <a:spcPct val="97574"/>
              </a:lnSpc>
              <a:spcBef>
                <a:spcPts val="1134"/>
              </a:spcBef>
            </a:pP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mysqli_close($conn);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5940" y="5907428"/>
            <a:ext cx="309536" cy="253999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3568" y="656844"/>
            <a:ext cx="7906511" cy="5541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308" y="0"/>
            <a:ext cx="409803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6888" y="-68579"/>
            <a:ext cx="400964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816804"/>
            <a:ext cx="6480359" cy="5337810"/>
          </a:xfrm>
          <a:prstGeom prst="rect">
            <a:avLst/>
          </a:prstGeom>
        </p:spPr>
        <p:txBody>
          <a:bodyPr wrap="square" lIns="0" tIns="10160" rIns="0" bIns="0" rtlCol="0">
            <a:noAutofit/>
          </a:bodyPr>
          <a:lstStyle/>
          <a:p>
            <a:pPr marL="12700" marR="33458">
              <a:lnSpc>
                <a:spcPts val="1600"/>
              </a:lnSpc>
            </a:pPr>
            <a:r>
              <a:rPr sz="1500" spc="-1" dirty="0" smtClean="0">
                <a:solidFill>
                  <a:srgbClr val="001F5F"/>
                </a:solidFill>
                <a:latin typeface="Constantia"/>
                <a:cs typeface="Constantia"/>
              </a:rPr>
              <a:t>&lt;?php</a:t>
            </a:r>
            <a:endParaRPr sz="1500">
              <a:latin typeface="Constantia"/>
              <a:cs typeface="Constantia"/>
            </a:endParaRPr>
          </a:p>
          <a:p>
            <a:pPr marL="459536" marR="33458">
              <a:lnSpc>
                <a:spcPct val="97574"/>
              </a:lnSpc>
              <a:spcBef>
                <a:spcPts val="696"/>
              </a:spcBef>
            </a:pPr>
            <a:r>
              <a:rPr sz="15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// Create connection</a:t>
            </a:r>
            <a:endParaRPr sz="1500">
              <a:latin typeface="Consolas"/>
              <a:cs typeface="Consolas"/>
            </a:endParaRPr>
          </a:p>
          <a:p>
            <a:pPr marL="355600">
              <a:lnSpc>
                <a:spcPct val="97574"/>
              </a:lnSpc>
              <a:spcBef>
                <a:spcPts val="763"/>
              </a:spcBef>
            </a:pPr>
            <a:r>
              <a:rPr sz="15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$conn = mysqli_connect("localhost","username", "password“,</a:t>
            </a:r>
            <a:endParaRPr sz="1500">
              <a:latin typeface="Consolas"/>
              <a:cs typeface="Consolas"/>
            </a:endParaRPr>
          </a:p>
          <a:p>
            <a:pPr marL="355600" marR="33458">
              <a:lnSpc>
                <a:spcPct val="97574"/>
              </a:lnSpc>
              <a:spcBef>
                <a:spcPts val="766"/>
              </a:spcBef>
            </a:pPr>
            <a:r>
              <a:rPr sz="15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die("Connection failed: ". mysqli_connect_error());</a:t>
            </a:r>
            <a:endParaRPr sz="1500">
              <a:latin typeface="Consolas"/>
              <a:cs typeface="Consolas"/>
            </a:endParaRPr>
          </a:p>
          <a:p>
            <a:pPr marL="355600" marR="33458">
              <a:lnSpc>
                <a:spcPct val="101725"/>
              </a:lnSpc>
              <a:spcBef>
                <a:spcPts val="676"/>
              </a:spcBef>
            </a:pPr>
            <a:r>
              <a:rPr sz="15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// sql to create table</a:t>
            </a:r>
            <a:endParaRPr sz="1500">
              <a:latin typeface="Constantia"/>
              <a:cs typeface="Constantia"/>
            </a:endParaRPr>
          </a:p>
          <a:p>
            <a:pPr marL="355600" marR="33458">
              <a:lnSpc>
                <a:spcPct val="97574"/>
              </a:lnSpc>
              <a:spcBef>
                <a:spcPts val="776"/>
              </a:spcBef>
            </a:pPr>
            <a:r>
              <a:rPr sz="15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$sql = "CREATE TABLE MyGuests (</a:t>
            </a:r>
            <a:endParaRPr sz="1500">
              <a:latin typeface="Consolas"/>
              <a:cs typeface="Consolas"/>
            </a:endParaRPr>
          </a:p>
          <a:p>
            <a:pPr marL="1136142" marR="33458">
              <a:lnSpc>
                <a:spcPct val="97574"/>
              </a:lnSpc>
              <a:spcBef>
                <a:spcPts val="763"/>
              </a:spcBef>
            </a:pPr>
            <a:r>
              <a:rPr sz="15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id INT(6) UNSIGNED AUTO_INCREMENT PRIMARY KEY,</a:t>
            </a:r>
            <a:endParaRPr sz="1500">
              <a:latin typeface="Consolas"/>
              <a:cs typeface="Consolas"/>
            </a:endParaRPr>
          </a:p>
          <a:p>
            <a:pPr marL="1136142" marR="33458">
              <a:lnSpc>
                <a:spcPct val="97574"/>
              </a:lnSpc>
              <a:spcBef>
                <a:spcPts val="765"/>
              </a:spcBef>
            </a:pPr>
            <a:r>
              <a:rPr sz="15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name VARCHAR(30) NOT NULL,</a:t>
            </a:r>
            <a:endParaRPr sz="1500">
              <a:latin typeface="Consolas"/>
              <a:cs typeface="Consolas"/>
            </a:endParaRPr>
          </a:p>
          <a:p>
            <a:pPr marL="1136142" marR="3107501">
              <a:lnSpc>
                <a:spcPts val="1756"/>
              </a:lnSpc>
              <a:spcBef>
                <a:spcPts val="763"/>
              </a:spcBef>
            </a:pPr>
            <a:r>
              <a:rPr sz="15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email VARCHAR(50), </a:t>
            </a:r>
            <a:endParaRPr sz="1500">
              <a:latin typeface="Consolas"/>
              <a:cs typeface="Consolas"/>
            </a:endParaRPr>
          </a:p>
          <a:p>
            <a:pPr marL="1136142" marR="3107501">
              <a:lnSpc>
                <a:spcPts val="1756"/>
              </a:lnSpc>
              <a:spcBef>
                <a:spcPts val="764"/>
              </a:spcBef>
            </a:pPr>
            <a:r>
              <a:rPr sz="1500" b="1" spc="3" dirty="0" smtClean="0">
                <a:solidFill>
                  <a:srgbClr val="C00000"/>
                </a:solidFill>
                <a:latin typeface="Consolas"/>
                <a:cs typeface="Consolas"/>
              </a:rPr>
              <a:t>reg_date TIMESTAMP)";</a:t>
            </a:r>
            <a:endParaRPr sz="1500">
              <a:latin typeface="Consolas"/>
              <a:cs typeface="Consolas"/>
            </a:endParaRPr>
          </a:p>
          <a:p>
            <a:pPr marL="355600" marR="33458">
              <a:lnSpc>
                <a:spcPct val="97574"/>
              </a:lnSpc>
              <a:spcBef>
                <a:spcPts val="874"/>
              </a:spcBef>
            </a:pPr>
            <a:r>
              <a:rPr sz="1500" b="1" spc="1" dirty="0" smtClean="0">
                <a:solidFill>
                  <a:srgbClr val="001F5F"/>
                </a:solidFill>
                <a:latin typeface="Consolas"/>
                <a:cs typeface="Consolas"/>
              </a:rPr>
              <a:t>if (mysqli_query($conn, $sql)) {</a:t>
            </a:r>
            <a:endParaRPr sz="1500">
              <a:latin typeface="Consolas"/>
              <a:cs typeface="Consolas"/>
            </a:endParaRPr>
          </a:p>
          <a:p>
            <a:pPr marL="773429" marR="33458">
              <a:lnSpc>
                <a:spcPct val="97574"/>
              </a:lnSpc>
              <a:spcBef>
                <a:spcPts val="766"/>
              </a:spcBef>
            </a:pPr>
            <a:r>
              <a:rPr sz="15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echo "Table MyGuests created successfully";</a:t>
            </a:r>
            <a:endParaRPr sz="1500">
              <a:latin typeface="Consolas"/>
              <a:cs typeface="Consolas"/>
            </a:endParaRPr>
          </a:p>
          <a:p>
            <a:pPr marL="355600" marR="33458">
              <a:lnSpc>
                <a:spcPct val="97574"/>
              </a:lnSpc>
              <a:spcBef>
                <a:spcPts val="763"/>
              </a:spcBef>
            </a:pPr>
            <a:r>
              <a:rPr sz="1500" b="1" spc="-1" dirty="0" smtClean="0">
                <a:solidFill>
                  <a:srgbClr val="001F5F"/>
                </a:solidFill>
                <a:latin typeface="Consolas"/>
                <a:cs typeface="Consolas"/>
              </a:rPr>
              <a:t>} else {</a:t>
            </a:r>
            <a:endParaRPr sz="1500">
              <a:latin typeface="Consolas"/>
              <a:cs typeface="Consolas"/>
            </a:endParaRPr>
          </a:p>
          <a:p>
            <a:pPr marL="773429" marR="33458">
              <a:lnSpc>
                <a:spcPct val="97574"/>
              </a:lnSpc>
              <a:spcBef>
                <a:spcPts val="763"/>
              </a:spcBef>
            </a:pPr>
            <a:r>
              <a:rPr sz="1500" b="1" spc="1" dirty="0" smtClean="0">
                <a:solidFill>
                  <a:srgbClr val="001F5F"/>
                </a:solidFill>
                <a:latin typeface="Consolas"/>
                <a:cs typeface="Consolas"/>
              </a:rPr>
              <a:t>echo "Error creating table: " . mysqli_error($conn);</a:t>
            </a:r>
            <a:endParaRPr sz="1500">
              <a:latin typeface="Consolas"/>
              <a:cs typeface="Consolas"/>
            </a:endParaRPr>
          </a:p>
          <a:p>
            <a:pPr marL="355600" marR="33458">
              <a:lnSpc>
                <a:spcPct val="97574"/>
              </a:lnSpc>
              <a:spcBef>
                <a:spcPts val="763"/>
              </a:spcBef>
            </a:pPr>
            <a:r>
              <a:rPr sz="1500" b="1" dirty="0" smtClean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  <a:p>
            <a:pPr marL="355600" marR="33458">
              <a:lnSpc>
                <a:spcPct val="101725"/>
              </a:lnSpc>
              <a:spcBef>
                <a:spcPts val="678"/>
              </a:spcBef>
            </a:pPr>
            <a:r>
              <a:rPr sz="1500" spc="-2" dirty="0" smtClean="0">
                <a:solidFill>
                  <a:srgbClr val="001F5F"/>
                </a:solidFill>
                <a:latin typeface="Constantia"/>
                <a:cs typeface="Constantia"/>
              </a:rPr>
              <a:t>mysqli_close($conn);</a:t>
            </a:r>
            <a:endParaRPr sz="1500">
              <a:latin typeface="Constantia"/>
              <a:cs typeface="Constantia"/>
            </a:endParaRPr>
          </a:p>
          <a:p>
            <a:pPr marL="355600" marR="33458">
              <a:lnSpc>
                <a:spcPct val="101725"/>
              </a:lnSpc>
              <a:spcBef>
                <a:spcPts val="688"/>
              </a:spcBef>
            </a:pPr>
            <a:r>
              <a:rPr sz="1500" spc="-4" dirty="0" smtClean="0">
                <a:solidFill>
                  <a:srgbClr val="001F5F"/>
                </a:solidFill>
                <a:latin typeface="Constantia"/>
                <a:cs typeface="Constantia"/>
              </a:rPr>
              <a:t>?&gt;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58406" y="1458466"/>
            <a:ext cx="791590" cy="215900"/>
          </a:xfrm>
          <a:prstGeom prst="rect">
            <a:avLst/>
          </a:prstGeom>
        </p:spPr>
        <p:txBody>
          <a:bodyPr wrap="square" lIns="0" tIns="10160" rIns="0" bIns="0" rtlCol="0">
            <a:noAutofit/>
          </a:bodyPr>
          <a:lstStyle/>
          <a:p>
            <a:pPr marL="12700">
              <a:lnSpc>
                <a:spcPts val="1600"/>
              </a:lnSpc>
            </a:pPr>
            <a:r>
              <a:rPr sz="1500" b="1" spc="6" dirty="0" smtClean="0">
                <a:solidFill>
                  <a:srgbClr val="C00000"/>
                </a:solidFill>
                <a:latin typeface="Consolas"/>
                <a:cs typeface="Consolas"/>
              </a:rPr>
              <a:t>”mydb”)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898130" y="1458466"/>
            <a:ext cx="264212" cy="215900"/>
          </a:xfrm>
          <a:prstGeom prst="rect">
            <a:avLst/>
          </a:prstGeom>
        </p:spPr>
        <p:txBody>
          <a:bodyPr wrap="square" lIns="0" tIns="10160" rIns="0" bIns="0" rtlCol="0">
            <a:noAutofit/>
          </a:bodyPr>
          <a:lstStyle/>
          <a:p>
            <a:pPr marL="12700">
              <a:lnSpc>
                <a:spcPts val="1600"/>
              </a:lnSpc>
            </a:pPr>
            <a:r>
              <a:rPr sz="1500" b="1" spc="4" dirty="0" smtClean="0">
                <a:latin typeface="Consolas"/>
                <a:cs typeface="Consolas"/>
              </a:rPr>
              <a:t>or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669034"/>
            <a:ext cx="9144000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62000"/>
            <a:ext cx="9144000" cy="5943600"/>
          </a:xfrm>
          <a:custGeom>
            <a:avLst/>
            <a:gdLst/>
            <a:ahLst/>
            <a:cxnLst/>
            <a:rect l="l" t="t" r="r" b="b"/>
            <a:pathLst>
              <a:path w="9144000" h="5943600">
                <a:moveTo>
                  <a:pt x="0" y="5943600"/>
                </a:moveTo>
                <a:lnTo>
                  <a:pt x="9144000" y="5943600"/>
                </a:lnTo>
                <a:lnTo>
                  <a:pt x="91440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50292"/>
            <a:ext cx="9144000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3617976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76212"/>
            <a:ext cx="9144000" cy="533133"/>
          </a:xfrm>
          <a:custGeom>
            <a:avLst/>
            <a:gdLst/>
            <a:ahLst/>
            <a:cxnLst/>
            <a:rect l="l" t="t" r="r" b="b"/>
            <a:pathLst>
              <a:path w="9144000" h="533133">
                <a:moveTo>
                  <a:pt x="0" y="533133"/>
                </a:moveTo>
                <a:lnTo>
                  <a:pt x="9144000" y="533133"/>
                </a:lnTo>
                <a:lnTo>
                  <a:pt x="91440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205740" y="-68579"/>
            <a:ext cx="3808476" cy="717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740" y="937347"/>
            <a:ext cx="5956484" cy="618236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 marR="30403">
              <a:lnSpc>
                <a:spcPts val="1695"/>
              </a:lnSpc>
            </a:pPr>
            <a:r>
              <a:rPr sz="1600" b="1" dirty="0" smtClean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600">
              <a:latin typeface="Consolas"/>
              <a:cs typeface="Consolas"/>
            </a:endParaRPr>
          </a:p>
          <a:p>
            <a:pPr marL="355600">
              <a:lnSpc>
                <a:spcPct val="97574"/>
              </a:lnSpc>
              <a:spcBef>
                <a:spcPts val="1113"/>
              </a:spcBef>
            </a:pPr>
            <a:r>
              <a:rPr sz="1600" b="1" spc="-7" dirty="0" smtClean="0">
                <a:solidFill>
                  <a:srgbClr val="001F5F"/>
                </a:solidFill>
                <a:latin typeface="Consolas"/>
                <a:cs typeface="Consolas"/>
              </a:rPr>
              <a:t>$servername = "localhost"; $username = "username";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1640" y="1718016"/>
            <a:ext cx="2595922" cy="618236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algn="ctr">
              <a:lnSpc>
                <a:spcPts val="1695"/>
              </a:lnSpc>
            </a:pPr>
            <a:r>
              <a:rPr sz="1600" b="1" spc="-9" dirty="0" smtClean="0">
                <a:solidFill>
                  <a:srgbClr val="001F5F"/>
                </a:solidFill>
                <a:latin typeface="Consolas"/>
                <a:cs typeface="Consolas"/>
              </a:rPr>
              <a:t>$password = "password";</a:t>
            </a:r>
            <a:endParaRPr sz="1600">
              <a:latin typeface="Consolas"/>
              <a:cs typeface="Consolas"/>
            </a:endParaRPr>
          </a:p>
          <a:p>
            <a:pPr marL="94526" marR="222569" algn="ctr">
              <a:lnSpc>
                <a:spcPct val="97574"/>
              </a:lnSpc>
              <a:spcBef>
                <a:spcPts val="1113"/>
              </a:spcBef>
            </a:pPr>
            <a:r>
              <a:rPr sz="1600" b="1" spc="-8" dirty="0" smtClean="0">
                <a:solidFill>
                  <a:srgbClr val="001F5F"/>
                </a:solidFill>
                <a:latin typeface="Consolas"/>
                <a:cs typeface="Consolas"/>
              </a:rPr>
              <a:t>// Create connection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8278" y="1718016"/>
            <a:ext cx="1946463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$dbname = "myDB";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40" y="2547072"/>
            <a:ext cx="6390851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8" dirty="0" smtClean="0">
                <a:solidFill>
                  <a:srgbClr val="C00000"/>
                </a:solidFill>
                <a:latin typeface="Consolas"/>
                <a:cs typeface="Consolas"/>
              </a:rPr>
              <a:t>$conn = mysqli_connect($servername, $username, $password,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23281" y="2547072"/>
            <a:ext cx="1278173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7" dirty="0" smtClean="0">
                <a:solidFill>
                  <a:srgbClr val="C00000"/>
                </a:solidFill>
                <a:latin typeface="Consolas"/>
                <a:cs typeface="Consolas"/>
              </a:rPr>
              <a:t>$dbname) </a:t>
            </a:r>
            <a:r>
              <a:rPr sz="1600" b="1" spc="-7" dirty="0" smtClean="0">
                <a:latin typeface="Consolas"/>
                <a:cs typeface="Consolas"/>
              </a:rPr>
              <a:t>or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9720" y="2986238"/>
            <a:ext cx="5727338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die("Connection failed: ". mysqli_connect_error());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40" y="3838725"/>
            <a:ext cx="6326460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1" dirty="0" smtClean="0">
                <a:solidFill>
                  <a:srgbClr val="001F5F"/>
                </a:solidFill>
                <a:latin typeface="Consolas"/>
                <a:cs typeface="Consolas"/>
              </a:rPr>
              <a:t>$sql = "INSERT INTO MyGuests (firstname, lastname,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4256" y="3838725"/>
            <a:ext cx="810596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email)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3380" y="4278018"/>
            <a:ext cx="5572791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VALUES ('John', 'Doe', </a:t>
            </a: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  <a:hlinkClick r:id="rId6"/>
              </a:rPr>
              <a:t>'john@example.com</a:t>
            </a: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')";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" y="4748363"/>
            <a:ext cx="7503219" cy="228091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6" dirty="0" smtClean="0">
                <a:solidFill>
                  <a:srgbClr val="C00000"/>
                </a:solidFill>
                <a:latin typeface="Consolas"/>
                <a:cs typeface="Consolas"/>
              </a:rPr>
              <a:t>mysqli_query($conn, $sql)) or die("Error: “ . mysqli_error($conn));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8740" y="5577447"/>
            <a:ext cx="4390766" cy="1008606"/>
          </a:xfrm>
          <a:prstGeom prst="rect">
            <a:avLst/>
          </a:prstGeom>
        </p:spPr>
        <p:txBody>
          <a:bodyPr wrap="square" lIns="0" tIns="10795" rIns="0" bIns="0" rtlCol="0">
            <a:noAutofit/>
          </a:bodyPr>
          <a:lstStyle/>
          <a:p>
            <a:pPr marL="12700">
              <a:lnSpc>
                <a:spcPts val="1700"/>
              </a:lnSpc>
            </a:pPr>
            <a:r>
              <a:rPr sz="16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echo "New record created successfully";</a:t>
            </a:r>
            <a:endParaRPr sz="1600">
              <a:latin typeface="Consolas"/>
              <a:cs typeface="Consolas"/>
            </a:endParaRPr>
          </a:p>
          <a:p>
            <a:pPr marL="355600" marR="30449">
              <a:lnSpc>
                <a:spcPct val="97574"/>
              </a:lnSpc>
              <a:spcBef>
                <a:spcPts val="1113"/>
              </a:spcBef>
            </a:pPr>
            <a:r>
              <a:rPr sz="16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mysqli_close($conn);</a:t>
            </a:r>
            <a:endParaRPr sz="1600">
              <a:latin typeface="Consolas"/>
              <a:cs typeface="Consolas"/>
            </a:endParaRPr>
          </a:p>
          <a:p>
            <a:pPr marL="355600" marR="30449">
              <a:lnSpc>
                <a:spcPct val="97574"/>
              </a:lnSpc>
              <a:spcBef>
                <a:spcPts val="1198"/>
              </a:spcBef>
            </a:pPr>
            <a:r>
              <a:rPr sz="1600" b="1" dirty="0" smtClean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669034"/>
            <a:ext cx="9144000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762000"/>
            <a:ext cx="9144000" cy="5943600"/>
          </a:xfrm>
          <a:custGeom>
            <a:avLst/>
            <a:gdLst/>
            <a:ahLst/>
            <a:cxnLst/>
            <a:rect l="l" t="t" r="r" b="b"/>
            <a:pathLst>
              <a:path w="9144000" h="5943600">
                <a:moveTo>
                  <a:pt x="0" y="5943600"/>
                </a:moveTo>
                <a:lnTo>
                  <a:pt x="9144000" y="5943600"/>
                </a:lnTo>
                <a:lnTo>
                  <a:pt x="91440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50292"/>
            <a:ext cx="9144000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4291584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76212"/>
            <a:ext cx="9144000" cy="533133"/>
          </a:xfrm>
          <a:custGeom>
            <a:avLst/>
            <a:gdLst/>
            <a:ahLst/>
            <a:cxnLst/>
            <a:rect l="l" t="t" r="r" b="b"/>
            <a:pathLst>
              <a:path w="9144000" h="533133">
                <a:moveTo>
                  <a:pt x="0" y="533133"/>
                </a:moveTo>
                <a:lnTo>
                  <a:pt x="9144000" y="533133"/>
                </a:lnTo>
                <a:lnTo>
                  <a:pt x="91440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210311" y="-68579"/>
            <a:ext cx="4485132" cy="717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740" y="937347"/>
            <a:ext cx="5956484" cy="618236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 marR="30403">
              <a:lnSpc>
                <a:spcPts val="1695"/>
              </a:lnSpc>
            </a:pPr>
            <a:r>
              <a:rPr sz="1600" b="1" dirty="0" smtClean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600">
              <a:latin typeface="Consolas"/>
              <a:cs typeface="Consolas"/>
            </a:endParaRPr>
          </a:p>
          <a:p>
            <a:pPr marL="355600">
              <a:lnSpc>
                <a:spcPct val="97574"/>
              </a:lnSpc>
              <a:spcBef>
                <a:spcPts val="1113"/>
              </a:spcBef>
            </a:pPr>
            <a:r>
              <a:rPr sz="1600" b="1" spc="-7" dirty="0" smtClean="0">
                <a:solidFill>
                  <a:srgbClr val="001F5F"/>
                </a:solidFill>
                <a:latin typeface="Consolas"/>
                <a:cs typeface="Consolas"/>
              </a:rPr>
              <a:t>$servername = "localhost"; $username = "username";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1640" y="1718016"/>
            <a:ext cx="2611123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$password = "password";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98278" y="1718016"/>
            <a:ext cx="1946542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$dbname = "myDB“;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40" y="2180359"/>
            <a:ext cx="2561346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// Create connection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40" y="2674135"/>
            <a:ext cx="7205173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$conn = mysqli_connect($servername, $username, $password,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52969" y="2674135"/>
            <a:ext cx="1059719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$dbname)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81822" y="2674135"/>
            <a:ext cx="309536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4" dirty="0" smtClean="0">
                <a:latin typeface="Consolas"/>
                <a:cs typeface="Consolas"/>
              </a:rPr>
              <a:t>or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8676" y="3167938"/>
            <a:ext cx="6449053" cy="254304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die("Connection failed: ". mysqli_connect_error());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40" y="3661941"/>
            <a:ext cx="1936729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// Create Query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40" y="4155717"/>
            <a:ext cx="3318503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$sql ="UPDATE MyGuests SET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64179" y="4155717"/>
            <a:ext cx="1810340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lastname='Doe'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4947" y="4155717"/>
            <a:ext cx="1563604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WHERE id=2";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40" y="4649874"/>
            <a:ext cx="2061697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// Execute Query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40" y="5143650"/>
            <a:ext cx="3317951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mysqli_query($conn, $sql))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4102" y="5143650"/>
            <a:ext cx="1812137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3" dirty="0" smtClean="0">
                <a:solidFill>
                  <a:srgbClr val="C00000"/>
                </a:solidFill>
                <a:latin typeface="Consolas"/>
                <a:cs typeface="Consolas"/>
              </a:rPr>
              <a:t>or die("Error: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45252" y="5143650"/>
            <a:ext cx="3190652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“ . mysqli_error($conn));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8740" y="5614023"/>
            <a:ext cx="2623918" cy="1008606"/>
          </a:xfrm>
          <a:prstGeom prst="rect">
            <a:avLst/>
          </a:prstGeom>
        </p:spPr>
        <p:txBody>
          <a:bodyPr wrap="square" lIns="0" tIns="10795" rIns="0" bIns="0" rtlCol="0">
            <a:noAutofit/>
          </a:bodyPr>
          <a:lstStyle/>
          <a:p>
            <a:pPr marL="12700" marR="30403">
              <a:lnSpc>
                <a:spcPts val="1700"/>
              </a:lnSpc>
            </a:pPr>
            <a:r>
              <a:rPr sz="16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echo “Record updated";</a:t>
            </a:r>
            <a:endParaRPr sz="1600">
              <a:latin typeface="Consolas"/>
              <a:cs typeface="Consolas"/>
            </a:endParaRPr>
          </a:p>
          <a:p>
            <a:pPr marL="355600">
              <a:lnSpc>
                <a:spcPct val="97574"/>
              </a:lnSpc>
              <a:spcBef>
                <a:spcPts val="1113"/>
              </a:spcBef>
            </a:pPr>
            <a:r>
              <a:rPr sz="16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mysqli_close($conn);</a:t>
            </a:r>
            <a:endParaRPr sz="1600">
              <a:latin typeface="Consolas"/>
              <a:cs typeface="Consolas"/>
            </a:endParaRPr>
          </a:p>
          <a:p>
            <a:pPr marL="355600" marR="30403">
              <a:lnSpc>
                <a:spcPct val="97574"/>
              </a:lnSpc>
              <a:spcBef>
                <a:spcPts val="1198"/>
              </a:spcBef>
            </a:pPr>
            <a:r>
              <a:rPr sz="1600" b="1" dirty="0" smtClean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76428" y="50292"/>
            <a:ext cx="8336280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780" y="94487"/>
            <a:ext cx="2584704" cy="890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76136"/>
            <a:ext cx="8229600" cy="792162"/>
          </a:xfrm>
          <a:custGeom>
            <a:avLst/>
            <a:gdLst/>
            <a:ahLst/>
            <a:cxnLst/>
            <a:rect l="l" t="t" r="r" b="b"/>
            <a:pathLst>
              <a:path w="8229600" h="792162">
                <a:moveTo>
                  <a:pt x="0" y="792162"/>
                </a:moveTo>
                <a:lnTo>
                  <a:pt x="8229600" y="792162"/>
                </a:lnTo>
                <a:lnTo>
                  <a:pt x="8229600" y="0"/>
                </a:lnTo>
                <a:lnTo>
                  <a:pt x="0" y="0"/>
                </a:lnTo>
                <a:lnTo>
                  <a:pt x="0" y="7921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0311" y="109727"/>
            <a:ext cx="250088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4236" y="821436"/>
            <a:ext cx="8362188" cy="5695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608" y="888491"/>
            <a:ext cx="6798564" cy="5507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914400"/>
            <a:ext cx="8229600" cy="5562600"/>
          </a:xfrm>
          <a:custGeom>
            <a:avLst/>
            <a:gdLst/>
            <a:ahLst/>
            <a:cxnLst/>
            <a:rect l="l" t="t" r="r" b="b"/>
            <a:pathLst>
              <a:path w="8229600" h="5562600">
                <a:moveTo>
                  <a:pt x="0" y="5562600"/>
                </a:moveTo>
                <a:lnTo>
                  <a:pt x="8229600" y="5562600"/>
                </a:lnTo>
                <a:lnTo>
                  <a:pt x="8229600" y="0"/>
                </a:lnTo>
                <a:lnTo>
                  <a:pt x="0" y="0"/>
                </a:lnTo>
                <a:lnTo>
                  <a:pt x="0" y="556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914400"/>
            <a:ext cx="8229600" cy="5562600"/>
          </a:xfrm>
          <a:custGeom>
            <a:avLst/>
            <a:gdLst/>
            <a:ahLst/>
            <a:cxnLst/>
            <a:rect l="l" t="t" r="r" b="b"/>
            <a:pathLst>
              <a:path w="8229600" h="5562600">
                <a:moveTo>
                  <a:pt x="0" y="5562600"/>
                </a:moveTo>
                <a:lnTo>
                  <a:pt x="8229600" y="5562600"/>
                </a:lnTo>
                <a:lnTo>
                  <a:pt x="8229600" y="0"/>
                </a:lnTo>
                <a:lnTo>
                  <a:pt x="0" y="0"/>
                </a:lnTo>
                <a:lnTo>
                  <a:pt x="0" y="5562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92007" y="4648200"/>
            <a:ext cx="48373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49284" y="3508552"/>
            <a:ext cx="399237" cy="4180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49284" y="5141379"/>
            <a:ext cx="379653" cy="443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49284" y="3048038"/>
            <a:ext cx="379653" cy="4186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04758" y="6355596"/>
            <a:ext cx="692073" cy="4605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06185" y="6355601"/>
            <a:ext cx="830478" cy="4191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61095" y="3927221"/>
            <a:ext cx="308470" cy="3878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29907" y="6313737"/>
            <a:ext cx="597471" cy="4195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7953" y="6402072"/>
            <a:ext cx="313588" cy="3726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10805" y="6437950"/>
            <a:ext cx="450837" cy="2944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53856" y="6008890"/>
            <a:ext cx="327723" cy="3931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66181" y="6313736"/>
            <a:ext cx="461149" cy="4723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86350" y="6313733"/>
            <a:ext cx="627684" cy="5442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48200" y="6355596"/>
            <a:ext cx="434251" cy="4605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41715" y="4262196"/>
            <a:ext cx="506806" cy="6201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21852" y="5601970"/>
            <a:ext cx="426694" cy="391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1091740"/>
            <a:ext cx="218131" cy="5220461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005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124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126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124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127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124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126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124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1110432"/>
            <a:ext cx="6066634" cy="1561972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 marR="58135">
              <a:lnSpc>
                <a:spcPts val="2595"/>
              </a:lnSpc>
            </a:pPr>
            <a:r>
              <a:rPr sz="2500" spc="-8" dirty="0" smtClean="0">
                <a:solidFill>
                  <a:srgbClr val="001F5F"/>
                </a:solidFill>
                <a:latin typeface="Constantia"/>
                <a:cs typeface="Constantia"/>
              </a:rPr>
              <a:t>PHP/MySQL</a:t>
            </a:r>
            <a:endParaRPr sz="25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621"/>
              </a:spcBef>
            </a:pPr>
            <a:r>
              <a:rPr sz="25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Understanding the MySQL Privilege System</a:t>
            </a:r>
            <a:endParaRPr sz="2500">
              <a:latin typeface="Constantia"/>
              <a:cs typeface="Constantia"/>
            </a:endParaRPr>
          </a:p>
          <a:p>
            <a:pPr marL="12700" marR="58135">
              <a:lnSpc>
                <a:spcPct val="101725"/>
              </a:lnSpc>
              <a:spcBef>
                <a:spcPts val="1748"/>
              </a:spcBef>
            </a:pPr>
            <a:r>
              <a:rPr sz="25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Locking and concurrency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40" y="2939867"/>
            <a:ext cx="4099313" cy="2171572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Speeding up database queries</a:t>
            </a:r>
            <a:endParaRPr sz="2500">
              <a:latin typeface="Constantia"/>
              <a:cs typeface="Constantia"/>
            </a:endParaRPr>
          </a:p>
          <a:p>
            <a:pPr marL="12700" marR="47548">
              <a:lnSpc>
                <a:spcPct val="101725"/>
              </a:lnSpc>
              <a:spcBef>
                <a:spcPts val="1618"/>
              </a:spcBef>
            </a:pPr>
            <a:r>
              <a:rPr sz="25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General optimization tips</a:t>
            </a:r>
            <a:endParaRPr sz="2500">
              <a:latin typeface="Constantia"/>
              <a:cs typeface="Constantia"/>
            </a:endParaRPr>
          </a:p>
          <a:p>
            <a:pPr marL="12700" marR="47548">
              <a:lnSpc>
                <a:spcPct val="101725"/>
              </a:lnSpc>
              <a:spcBef>
                <a:spcPts val="1751"/>
              </a:spcBef>
            </a:pPr>
            <a:r>
              <a:rPr sz="25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Different table types</a:t>
            </a:r>
            <a:endParaRPr sz="2500">
              <a:latin typeface="Constantia"/>
              <a:cs typeface="Constantia"/>
            </a:endParaRPr>
          </a:p>
          <a:p>
            <a:pPr marL="12700" marR="47548">
              <a:lnSpc>
                <a:spcPct val="101725"/>
              </a:lnSpc>
              <a:spcBef>
                <a:spcPts val="1748"/>
              </a:spcBef>
            </a:pPr>
            <a:r>
              <a:rPr sz="25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Loading data from a file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3742" y="2939867"/>
            <a:ext cx="690371" cy="342391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dirty="0" smtClean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8589" y="2939867"/>
            <a:ext cx="1104373" cy="342391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7" dirty="0" smtClean="0">
                <a:solidFill>
                  <a:srgbClr val="001F5F"/>
                </a:solidFill>
                <a:latin typeface="Constantia"/>
                <a:cs typeface="Constantia"/>
              </a:rPr>
              <a:t>indexes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5378902"/>
            <a:ext cx="3857834" cy="342392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24" dirty="0" smtClean="0">
                <a:solidFill>
                  <a:srgbClr val="001F5F"/>
                </a:solidFill>
                <a:latin typeface="Constantia"/>
                <a:cs typeface="Constantia"/>
              </a:rPr>
              <a:t>Making your database more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1560" y="5378902"/>
            <a:ext cx="948798" cy="342392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5" dirty="0" smtClean="0">
                <a:solidFill>
                  <a:srgbClr val="001F5F"/>
                </a:solidFill>
                <a:latin typeface="Constantia"/>
                <a:cs typeface="Constantia"/>
              </a:rPr>
              <a:t>secure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8840" y="5988502"/>
            <a:ext cx="5293314" cy="342392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24" dirty="0" smtClean="0">
                <a:solidFill>
                  <a:srgbClr val="001F5F"/>
                </a:solidFill>
                <a:latin typeface="Constantia"/>
                <a:cs typeface="Constantia"/>
              </a:rPr>
              <a:t>Web security and cryptography theory</a:t>
            </a:r>
            <a:endParaRPr sz="25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669034"/>
            <a:ext cx="9144000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762000"/>
            <a:ext cx="9144000" cy="5943600"/>
          </a:xfrm>
          <a:custGeom>
            <a:avLst/>
            <a:gdLst/>
            <a:ahLst/>
            <a:cxnLst/>
            <a:rect l="l" t="t" r="r" b="b"/>
            <a:pathLst>
              <a:path w="9144000" h="5943600">
                <a:moveTo>
                  <a:pt x="0" y="5943600"/>
                </a:moveTo>
                <a:lnTo>
                  <a:pt x="9144000" y="5943600"/>
                </a:lnTo>
                <a:lnTo>
                  <a:pt x="91440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50292"/>
            <a:ext cx="9144000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4160520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76212"/>
            <a:ext cx="9144000" cy="533133"/>
          </a:xfrm>
          <a:custGeom>
            <a:avLst/>
            <a:gdLst/>
            <a:ahLst/>
            <a:cxnLst/>
            <a:rect l="l" t="t" r="r" b="b"/>
            <a:pathLst>
              <a:path w="9144000" h="533133">
                <a:moveTo>
                  <a:pt x="0" y="533133"/>
                </a:moveTo>
                <a:lnTo>
                  <a:pt x="9144000" y="533133"/>
                </a:lnTo>
                <a:lnTo>
                  <a:pt x="91440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210311" y="-68579"/>
            <a:ext cx="4352544" cy="717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740" y="937347"/>
            <a:ext cx="5956484" cy="618236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 marR="30403">
              <a:lnSpc>
                <a:spcPts val="1695"/>
              </a:lnSpc>
            </a:pPr>
            <a:r>
              <a:rPr sz="1600" b="1" dirty="0" smtClean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600">
              <a:latin typeface="Consolas"/>
              <a:cs typeface="Consolas"/>
            </a:endParaRPr>
          </a:p>
          <a:p>
            <a:pPr marL="355600">
              <a:lnSpc>
                <a:spcPct val="97574"/>
              </a:lnSpc>
              <a:spcBef>
                <a:spcPts val="1113"/>
              </a:spcBef>
            </a:pPr>
            <a:r>
              <a:rPr sz="1600" b="1" spc="-7" dirty="0" smtClean="0">
                <a:solidFill>
                  <a:srgbClr val="001F5F"/>
                </a:solidFill>
                <a:latin typeface="Consolas"/>
                <a:cs typeface="Consolas"/>
              </a:rPr>
              <a:t>$servername = "localhost"; $username = "username";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640" y="1718016"/>
            <a:ext cx="2611123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$password = "password";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98278" y="1718016"/>
            <a:ext cx="1946542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$dbname = "myDB“;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40" y="2180359"/>
            <a:ext cx="2561346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// Create connection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40" y="2674135"/>
            <a:ext cx="7205173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$conn = mysqli_connect($servername, $username, $password,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2969" y="2674135"/>
            <a:ext cx="1059719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$dbname)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81822" y="2674135"/>
            <a:ext cx="309536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4" dirty="0" smtClean="0">
                <a:latin typeface="Consolas"/>
                <a:cs typeface="Consolas"/>
              </a:rPr>
              <a:t>or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676" y="3167938"/>
            <a:ext cx="6449053" cy="254304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die("Connection failed: ". mysqli_connect_error());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" y="3661941"/>
            <a:ext cx="1936729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// Create Query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40" y="4155717"/>
            <a:ext cx="5074011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1" dirty="0" smtClean="0">
                <a:solidFill>
                  <a:srgbClr val="C00000"/>
                </a:solidFill>
                <a:latin typeface="Consolas"/>
                <a:cs typeface="Consolas"/>
              </a:rPr>
              <a:t>$sql ="DELETE FROM MyGuests WHERE id=3";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40" y="4649874"/>
            <a:ext cx="2061697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// Execute Query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40" y="5143650"/>
            <a:ext cx="5197500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mysqli_query($conn, $sql)) or die("Error: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45252" y="5143650"/>
            <a:ext cx="3190652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“ . mysqli_error($conn));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8740" y="5614023"/>
            <a:ext cx="2623918" cy="1008606"/>
          </a:xfrm>
          <a:prstGeom prst="rect">
            <a:avLst/>
          </a:prstGeom>
        </p:spPr>
        <p:txBody>
          <a:bodyPr wrap="square" lIns="0" tIns="10795" rIns="0" bIns="0" rtlCol="0">
            <a:noAutofit/>
          </a:bodyPr>
          <a:lstStyle/>
          <a:p>
            <a:pPr marL="12700" marR="30403">
              <a:lnSpc>
                <a:spcPts val="1700"/>
              </a:lnSpc>
            </a:pPr>
            <a:r>
              <a:rPr sz="1600" b="1" spc="-3" dirty="0" smtClean="0">
                <a:solidFill>
                  <a:srgbClr val="001F5F"/>
                </a:solidFill>
                <a:latin typeface="Consolas"/>
                <a:cs typeface="Consolas"/>
              </a:rPr>
              <a:t>echo “Record Deleted";</a:t>
            </a:r>
            <a:endParaRPr sz="1600">
              <a:latin typeface="Consolas"/>
              <a:cs typeface="Consolas"/>
            </a:endParaRPr>
          </a:p>
          <a:p>
            <a:pPr marL="355600">
              <a:lnSpc>
                <a:spcPct val="97574"/>
              </a:lnSpc>
              <a:spcBef>
                <a:spcPts val="1113"/>
              </a:spcBef>
            </a:pPr>
            <a:r>
              <a:rPr sz="16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mysqli_close($conn);</a:t>
            </a:r>
            <a:endParaRPr sz="1600">
              <a:latin typeface="Consolas"/>
              <a:cs typeface="Consolas"/>
            </a:endParaRPr>
          </a:p>
          <a:p>
            <a:pPr marL="355600" marR="30403">
              <a:lnSpc>
                <a:spcPct val="97574"/>
              </a:lnSpc>
              <a:spcBef>
                <a:spcPts val="1198"/>
              </a:spcBef>
            </a:pPr>
            <a:r>
              <a:rPr sz="1600" b="1" dirty="0" smtClean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2420" y="656844"/>
            <a:ext cx="7920228" cy="5897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8308" y="0"/>
            <a:ext cx="849020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6888" y="-68579"/>
            <a:ext cx="839876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5940" y="845231"/>
            <a:ext cx="194966" cy="30429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8840" y="861676"/>
            <a:ext cx="7151604" cy="773684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The PHP function </a:t>
            </a:r>
            <a:r>
              <a:rPr sz="2200" spc="-10" dirty="0" smtClean="0">
                <a:solidFill>
                  <a:srgbClr val="FF0000"/>
                </a:solidFill>
                <a:latin typeface="Constantia"/>
                <a:cs typeface="Constantia"/>
              </a:rPr>
              <a:t>num_rows() </a:t>
            </a:r>
            <a:r>
              <a:rPr sz="22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is used to check if there are</a:t>
            </a:r>
            <a:endParaRPr sz="2200">
              <a:latin typeface="Constantia"/>
              <a:cs typeface="Constantia"/>
            </a:endParaRPr>
          </a:p>
          <a:p>
            <a:pPr marL="12700" marR="41833">
              <a:lnSpc>
                <a:spcPct val="101725"/>
              </a:lnSpc>
              <a:spcBef>
                <a:spcPts val="895"/>
              </a:spcBef>
            </a:pPr>
            <a:r>
              <a:rPr sz="2200" spc="-24" dirty="0" smtClean="0">
                <a:solidFill>
                  <a:srgbClr val="001F5F"/>
                </a:solidFill>
                <a:latin typeface="Constantia"/>
                <a:cs typeface="Constantia"/>
              </a:rPr>
              <a:t>more than zero rows returned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1851205"/>
            <a:ext cx="195151" cy="304596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840" y="1867668"/>
            <a:ext cx="5525186" cy="1805003"/>
          </a:xfrm>
          <a:prstGeom prst="rect">
            <a:avLst/>
          </a:prstGeom>
        </p:spPr>
        <p:txBody>
          <a:bodyPr wrap="square" lIns="0" tIns="14605" rIns="0" bIns="0" rtlCol="0">
            <a:noAutofit/>
          </a:bodyPr>
          <a:lstStyle/>
          <a:p>
            <a:pPr marL="12700">
              <a:lnSpc>
                <a:spcPts val="2300"/>
              </a:lnSpc>
            </a:pPr>
            <a:r>
              <a:rPr sz="22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The function </a:t>
            </a:r>
            <a:r>
              <a:rPr sz="22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fetch_assoc() </a:t>
            </a:r>
            <a:r>
              <a:rPr sz="22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puts all the results</a:t>
            </a:r>
            <a:endParaRPr sz="2200">
              <a:latin typeface="Constantia"/>
              <a:cs typeface="Constantia"/>
            </a:endParaRPr>
          </a:p>
          <a:p>
            <a:pPr marL="12700" marR="41879">
              <a:lnSpc>
                <a:spcPct val="101725"/>
              </a:lnSpc>
              <a:spcBef>
                <a:spcPts val="895"/>
              </a:spcBef>
            </a:pPr>
            <a:r>
              <a:rPr sz="22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associative array that we can loop through</a:t>
            </a:r>
            <a:endParaRPr sz="2200">
              <a:latin typeface="Constantia"/>
              <a:cs typeface="Constantia"/>
            </a:endParaRPr>
          </a:p>
          <a:p>
            <a:pPr marL="12700" marR="41879">
              <a:lnSpc>
                <a:spcPct val="101725"/>
              </a:lnSpc>
              <a:spcBef>
                <a:spcPts val="1540"/>
              </a:spcBef>
            </a:pPr>
            <a:r>
              <a:rPr sz="2200" spc="-2" dirty="0" smtClean="0">
                <a:solidFill>
                  <a:srgbClr val="001F5F"/>
                </a:solidFill>
                <a:latin typeface="Constantia"/>
                <a:cs typeface="Constantia"/>
              </a:rPr>
              <a:t>Example</a:t>
            </a:r>
            <a:endParaRPr sz="2200">
              <a:latin typeface="Constantia"/>
              <a:cs typeface="Constantia"/>
            </a:endParaRPr>
          </a:p>
          <a:p>
            <a:pPr marL="127304" marR="41879">
              <a:lnSpc>
                <a:spcPct val="97574"/>
              </a:lnSpc>
              <a:spcBef>
                <a:spcPts val="1548"/>
              </a:spcBef>
            </a:pPr>
            <a:r>
              <a:rPr sz="2000" b="1" spc="-2" dirty="0" smtClean="0">
                <a:solidFill>
                  <a:srgbClr val="C00000"/>
                </a:solidFill>
                <a:latin typeface="Consolas"/>
                <a:cs typeface="Consolas"/>
              </a:rPr>
              <a:t>$result = mysqli_query(query, $con);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01014" y="1867668"/>
            <a:ext cx="906269" cy="304596"/>
          </a:xfrm>
          <a:prstGeom prst="rect">
            <a:avLst/>
          </a:prstGeom>
        </p:spPr>
        <p:txBody>
          <a:bodyPr wrap="square" lIns="0" tIns="14605" rIns="0" bIns="0" rtlCol="0">
            <a:noAutofit/>
          </a:bodyPr>
          <a:lstStyle/>
          <a:p>
            <a:pPr marL="12700">
              <a:lnSpc>
                <a:spcPts val="2300"/>
              </a:lnSpc>
            </a:pPr>
            <a:r>
              <a:rPr sz="2200" spc="-24" dirty="0" smtClean="0">
                <a:solidFill>
                  <a:srgbClr val="001F5F"/>
                </a:solidFill>
                <a:latin typeface="Constantia"/>
                <a:cs typeface="Constantia"/>
              </a:rPr>
              <a:t>into an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2857546"/>
            <a:ext cx="194966" cy="30429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44" y="3880444"/>
            <a:ext cx="343435" cy="27990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b="1" dirty="0" smtClean="0">
                <a:solidFill>
                  <a:srgbClr val="001F5F"/>
                </a:solidFill>
                <a:latin typeface="Consolas"/>
                <a:cs typeface="Consolas"/>
              </a:rPr>
              <a:t>if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1092" y="3880444"/>
            <a:ext cx="4535079" cy="27990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b="1" spc="-2" dirty="0" smtClean="0">
                <a:solidFill>
                  <a:srgbClr val="001F5F"/>
                </a:solidFill>
                <a:latin typeface="Consolas"/>
                <a:cs typeface="Consolas"/>
              </a:rPr>
              <a:t>(mysqli_num_rows($result) &gt; 0) {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4340186"/>
            <a:ext cx="1603520" cy="2421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700" b="1" spc="-3" dirty="0" smtClean="0">
                <a:solidFill>
                  <a:srgbClr val="C00000"/>
                </a:solidFill>
                <a:latin typeface="Consolas"/>
                <a:cs typeface="Consolas"/>
              </a:rPr>
              <a:t>while ($row =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6707" y="4340186"/>
            <a:ext cx="3386153" cy="93022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7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mysqli_fetch_assoc($result))</a:t>
            </a:r>
            <a:endParaRPr sz="1700">
              <a:latin typeface="Consolas"/>
              <a:cs typeface="Consolas"/>
            </a:endParaRPr>
          </a:p>
          <a:p>
            <a:pPr marL="46968" marR="32506">
              <a:lnSpc>
                <a:spcPct val="97574"/>
              </a:lnSpc>
              <a:spcBef>
                <a:spcPts val="1001"/>
              </a:spcBef>
            </a:pPr>
            <a:r>
              <a:rPr sz="14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$row['column_1_name'];</a:t>
            </a:r>
            <a:endParaRPr sz="1400">
              <a:latin typeface="Consolas"/>
              <a:cs typeface="Consolas"/>
            </a:endParaRPr>
          </a:p>
          <a:p>
            <a:pPr marL="46968" marR="32506">
              <a:lnSpc>
                <a:spcPct val="97574"/>
              </a:lnSpc>
              <a:spcBef>
                <a:spcPts val="1048"/>
              </a:spcBef>
            </a:pPr>
            <a:r>
              <a:rPr sz="14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$row['column_2_name'];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8583" y="4340186"/>
            <a:ext cx="177056" cy="2421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700" b="1" dirty="0" smtClean="0">
                <a:solidFill>
                  <a:srgbClr val="C00000"/>
                </a:solidFill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4994" y="4725324"/>
            <a:ext cx="540318" cy="886460"/>
          </a:xfrm>
          <a:prstGeom prst="rect">
            <a:avLst/>
          </a:prstGeom>
        </p:spPr>
        <p:txBody>
          <a:bodyPr wrap="square" lIns="0" tIns="9556" rIns="0" bIns="0" rtlCol="0">
            <a:noAutofit/>
          </a:bodyPr>
          <a:lstStyle/>
          <a:p>
            <a:pPr marL="12700">
              <a:lnSpc>
                <a:spcPts val="1505"/>
              </a:lnSpc>
            </a:pPr>
            <a:r>
              <a:rPr sz="1400" b="1" spc="-3" dirty="0" smtClean="0">
                <a:solidFill>
                  <a:srgbClr val="C00000"/>
                </a:solidFill>
                <a:latin typeface="Consolas"/>
                <a:cs typeface="Consolas"/>
              </a:rPr>
              <a:t>$col1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97574"/>
              </a:lnSpc>
              <a:spcBef>
                <a:spcPts val="973"/>
              </a:spcBef>
            </a:pPr>
            <a:r>
              <a:rPr sz="1400" b="1" spc="-3" dirty="0" smtClean="0">
                <a:solidFill>
                  <a:srgbClr val="C00000"/>
                </a:solidFill>
                <a:latin typeface="Consolas"/>
                <a:cs typeface="Consolas"/>
              </a:rPr>
              <a:t>$col2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97574"/>
              </a:lnSpc>
              <a:spcBef>
                <a:spcPts val="1048"/>
              </a:spcBef>
            </a:pPr>
            <a:r>
              <a:rPr sz="1400" b="1" spc="-3" dirty="0" smtClean="0">
                <a:solidFill>
                  <a:srgbClr val="C00000"/>
                </a:solidFill>
                <a:latin typeface="Consolas"/>
                <a:cs typeface="Consolas"/>
              </a:rPr>
              <a:t>//and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53053" y="4725324"/>
            <a:ext cx="150180" cy="545084"/>
          </a:xfrm>
          <a:prstGeom prst="rect">
            <a:avLst/>
          </a:prstGeom>
        </p:spPr>
        <p:txBody>
          <a:bodyPr wrap="square" lIns="0" tIns="9556" rIns="0" bIns="0" rtlCol="0">
            <a:noAutofit/>
          </a:bodyPr>
          <a:lstStyle/>
          <a:p>
            <a:pPr marL="12700">
              <a:lnSpc>
                <a:spcPts val="1505"/>
              </a:lnSpc>
            </a:pPr>
            <a:r>
              <a:rPr sz="1400" b="1" dirty="0" smtClean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97574"/>
              </a:lnSpc>
              <a:spcBef>
                <a:spcPts val="973"/>
              </a:spcBef>
            </a:pPr>
            <a:r>
              <a:rPr sz="1400" b="1" dirty="0" smtClean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53053" y="5408076"/>
            <a:ext cx="1129804" cy="203707"/>
          </a:xfrm>
          <a:prstGeom prst="rect">
            <a:avLst/>
          </a:prstGeom>
        </p:spPr>
        <p:txBody>
          <a:bodyPr wrap="square" lIns="0" tIns="9556" rIns="0" bIns="0" rtlCol="0">
            <a:noAutofit/>
          </a:bodyPr>
          <a:lstStyle/>
          <a:p>
            <a:pPr marL="12700">
              <a:lnSpc>
                <a:spcPts val="1505"/>
              </a:lnSpc>
            </a:pPr>
            <a:r>
              <a:rPr sz="1400" b="1" spc="0" dirty="0" smtClean="0">
                <a:solidFill>
                  <a:srgbClr val="C00000"/>
                </a:solidFill>
                <a:latin typeface="Consolas"/>
                <a:cs typeface="Consolas"/>
              </a:rPr>
              <a:t>so forth...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9194" y="5779323"/>
            <a:ext cx="176843" cy="241807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700" b="1" dirty="0" smtClean="0">
                <a:solidFill>
                  <a:srgbClr val="C00000"/>
                </a:solidFill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3444" y="6221943"/>
            <a:ext cx="203505" cy="27990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b="1" dirty="0" smtClean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516635"/>
            <a:ext cx="9144000" cy="6341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09599"/>
            <a:ext cx="9144000" cy="6248398"/>
          </a:xfrm>
          <a:custGeom>
            <a:avLst/>
            <a:gdLst/>
            <a:ahLst/>
            <a:cxnLst/>
            <a:rect l="l" t="t" r="r" b="b"/>
            <a:pathLst>
              <a:path w="9144000" h="6248398">
                <a:moveTo>
                  <a:pt x="9144000" y="6248398"/>
                </a:moveTo>
                <a:lnTo>
                  <a:pt x="9144000" y="0"/>
                </a:lnTo>
                <a:lnTo>
                  <a:pt x="0" y="0"/>
                </a:lnTo>
                <a:lnTo>
                  <a:pt x="0" y="6248398"/>
                </a:lnTo>
                <a:lnTo>
                  <a:pt x="9144000" y="62483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0292"/>
            <a:ext cx="9144000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3674364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76212"/>
            <a:ext cx="9144000" cy="533133"/>
          </a:xfrm>
          <a:custGeom>
            <a:avLst/>
            <a:gdLst/>
            <a:ahLst/>
            <a:cxnLst/>
            <a:rect l="l" t="t" r="r" b="b"/>
            <a:pathLst>
              <a:path w="9144000" h="533133">
                <a:moveTo>
                  <a:pt x="0" y="533133"/>
                </a:moveTo>
                <a:lnTo>
                  <a:pt x="9144000" y="533133"/>
                </a:lnTo>
                <a:lnTo>
                  <a:pt x="91440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210311" y="-68579"/>
            <a:ext cx="3867912" cy="717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40" y="784947"/>
            <a:ext cx="5956484" cy="618236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 marR="30403">
              <a:lnSpc>
                <a:spcPts val="1695"/>
              </a:lnSpc>
            </a:pPr>
            <a:r>
              <a:rPr sz="1600" b="1" dirty="0" smtClean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600">
              <a:latin typeface="Consolas"/>
              <a:cs typeface="Consolas"/>
            </a:endParaRPr>
          </a:p>
          <a:p>
            <a:pPr marL="355600">
              <a:lnSpc>
                <a:spcPct val="97574"/>
              </a:lnSpc>
              <a:spcBef>
                <a:spcPts val="1113"/>
              </a:spcBef>
            </a:pPr>
            <a:r>
              <a:rPr sz="1600" b="1" spc="-7" dirty="0" smtClean="0">
                <a:solidFill>
                  <a:srgbClr val="001F5F"/>
                </a:solidFill>
                <a:latin typeface="Consolas"/>
                <a:cs typeface="Consolas"/>
              </a:rPr>
              <a:t>$servername = "localhost"; $username = "username";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640" y="1565235"/>
            <a:ext cx="2611123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$password = "password";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8278" y="1565235"/>
            <a:ext cx="1946463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$dbname = "myDB";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" y="2004528"/>
            <a:ext cx="7722714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9" dirty="0" smtClean="0">
                <a:solidFill>
                  <a:srgbClr val="C00000"/>
                </a:solidFill>
                <a:latin typeface="Consolas"/>
                <a:cs typeface="Consolas"/>
              </a:rPr>
              <a:t>$conn = mysqli_connect($servername, $username, $password, $dbname) </a:t>
            </a:r>
            <a:r>
              <a:rPr sz="1600" b="1" spc="-9" dirty="0" smtClean="0">
                <a:latin typeface="Consolas"/>
                <a:cs typeface="Consolas"/>
              </a:rPr>
              <a:t>or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6680" y="2443440"/>
            <a:ext cx="5725509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4" dirty="0" smtClean="0">
                <a:solidFill>
                  <a:srgbClr val="C00000"/>
                </a:solidFill>
                <a:latin typeface="Consolas"/>
                <a:cs typeface="Consolas"/>
              </a:rPr>
              <a:t>die("Connection failed: ". mysqli_connect_error());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40" y="2905783"/>
            <a:ext cx="5949225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1" dirty="0" smtClean="0">
                <a:solidFill>
                  <a:srgbClr val="001F5F"/>
                </a:solidFill>
                <a:latin typeface="Consolas"/>
                <a:cs typeface="Consolas"/>
              </a:rPr>
              <a:t>$sql = "SELECT id, fname, lname FROM MyGuests";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3376382"/>
            <a:ext cx="7502914" cy="228092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-6" dirty="0" smtClean="0">
                <a:solidFill>
                  <a:srgbClr val="C00000"/>
                </a:solidFill>
                <a:latin typeface="Consolas"/>
                <a:cs typeface="Consolas"/>
              </a:rPr>
              <a:t>mysqli_query($conn, $sql)) or die("Error: “ . mysqli_error($conn));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640" y="3815294"/>
            <a:ext cx="5948783" cy="2959735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 marR="30403">
              <a:lnSpc>
                <a:spcPts val="1695"/>
              </a:lnSpc>
            </a:pPr>
            <a:r>
              <a:rPr sz="1600" b="1" spc="-9" dirty="0" smtClean="0">
                <a:solidFill>
                  <a:srgbClr val="001F5F"/>
                </a:solidFill>
                <a:latin typeface="Consolas"/>
                <a:cs typeface="Consolas"/>
              </a:rPr>
              <a:t>if (mysqli_num_rows($result) &gt; 0) {</a:t>
            </a:r>
            <a:endParaRPr sz="1600">
              <a:latin typeface="Consolas"/>
              <a:cs typeface="Consolas"/>
            </a:endParaRPr>
          </a:p>
          <a:p>
            <a:pPr marL="456184" marR="30403">
              <a:lnSpc>
                <a:spcPct val="97574"/>
              </a:lnSpc>
              <a:spcBef>
                <a:spcPts val="1116"/>
              </a:spcBef>
            </a:pPr>
            <a:r>
              <a:rPr sz="1600" b="1" spc="-9" dirty="0" smtClean="0">
                <a:solidFill>
                  <a:srgbClr val="001F5F"/>
                </a:solidFill>
                <a:latin typeface="Consolas"/>
                <a:cs typeface="Consolas"/>
              </a:rPr>
              <a:t>while($row = mysqli_fetch_assoc($result)) {</a:t>
            </a:r>
            <a:endParaRPr sz="1600">
              <a:latin typeface="Consolas"/>
              <a:cs typeface="Consolas"/>
            </a:endParaRPr>
          </a:p>
          <a:p>
            <a:pPr marL="677468">
              <a:lnSpc>
                <a:spcPct val="97574"/>
              </a:lnSpc>
              <a:spcBef>
                <a:spcPts val="1198"/>
              </a:spcBef>
            </a:pPr>
            <a:r>
              <a:rPr sz="16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echo "id:". $row["id"]. "Name:".$row[“fname"].”</a:t>
            </a:r>
            <a:endParaRPr sz="1600">
              <a:latin typeface="Consolas"/>
              <a:cs typeface="Consolas"/>
            </a:endParaRPr>
          </a:p>
          <a:p>
            <a:pPr marL="456184" marR="30403">
              <a:lnSpc>
                <a:spcPct val="97574"/>
              </a:lnSpc>
              <a:spcBef>
                <a:spcPts val="1198"/>
              </a:spcBef>
            </a:pPr>
            <a:r>
              <a:rPr sz="1600" b="1" dirty="0" smtClean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2700" marR="30403">
              <a:lnSpc>
                <a:spcPct val="97574"/>
              </a:lnSpc>
              <a:spcBef>
                <a:spcPts val="1198"/>
              </a:spcBef>
            </a:pPr>
            <a:r>
              <a:rPr sz="1600" b="1" spc="-9" dirty="0" smtClean="0">
                <a:solidFill>
                  <a:srgbClr val="001F5F"/>
                </a:solidFill>
                <a:latin typeface="Consolas"/>
                <a:cs typeface="Consolas"/>
              </a:rPr>
              <a:t>} else {</a:t>
            </a:r>
            <a:endParaRPr sz="1600">
              <a:latin typeface="Consolas"/>
              <a:cs typeface="Consolas"/>
            </a:endParaRPr>
          </a:p>
          <a:p>
            <a:pPr marL="456184" marR="30403">
              <a:lnSpc>
                <a:spcPct val="97574"/>
              </a:lnSpc>
              <a:spcBef>
                <a:spcPts val="1200"/>
              </a:spcBef>
            </a:pPr>
            <a:r>
              <a:rPr sz="1600" b="1" spc="-4" dirty="0" smtClean="0">
                <a:solidFill>
                  <a:srgbClr val="001F5F"/>
                </a:solidFill>
                <a:latin typeface="Consolas"/>
                <a:cs typeface="Consolas"/>
              </a:rPr>
              <a:t>echo "0 results";}</a:t>
            </a:r>
            <a:endParaRPr sz="1600">
              <a:latin typeface="Consolas"/>
              <a:cs typeface="Consolas"/>
            </a:endParaRPr>
          </a:p>
          <a:p>
            <a:pPr marL="12700" marR="30403">
              <a:lnSpc>
                <a:spcPct val="97574"/>
              </a:lnSpc>
              <a:spcBef>
                <a:spcPts val="1198"/>
              </a:spcBef>
            </a:pPr>
            <a:r>
              <a:rPr sz="16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mysqli_close($conn);</a:t>
            </a:r>
            <a:endParaRPr sz="1600">
              <a:latin typeface="Consolas"/>
              <a:cs typeface="Consolas"/>
            </a:endParaRPr>
          </a:p>
          <a:p>
            <a:pPr marL="12700" marR="30403">
              <a:lnSpc>
                <a:spcPct val="97574"/>
              </a:lnSpc>
              <a:spcBef>
                <a:spcPts val="1198"/>
              </a:spcBef>
            </a:pPr>
            <a:r>
              <a:rPr sz="1600" b="1" dirty="0" smtClean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22654" y="4595963"/>
            <a:ext cx="2614724" cy="228091"/>
          </a:xfrm>
          <a:prstGeom prst="rect">
            <a:avLst/>
          </a:prstGeom>
        </p:spPr>
        <p:txBody>
          <a:bodyPr wrap="square" lIns="0" tIns="10763" rIns="0" bIns="0" rtlCol="0">
            <a:noAutofit/>
          </a:bodyPr>
          <a:lstStyle/>
          <a:p>
            <a:pPr marL="12700">
              <a:lnSpc>
                <a:spcPts val="1695"/>
              </a:lnSpc>
            </a:pPr>
            <a:r>
              <a:rPr sz="1600" b="1" spc="0" dirty="0" smtClean="0">
                <a:solidFill>
                  <a:srgbClr val="001F5F"/>
                </a:solidFill>
                <a:latin typeface="Consolas"/>
                <a:cs typeface="Consolas"/>
              </a:rPr>
              <a:t>“.$row["lname"]."&lt;br&gt;";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660" y="656843"/>
            <a:ext cx="8343900" cy="5245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308" y="0"/>
            <a:ext cx="482498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888" y="-68579"/>
            <a:ext cx="474116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5940" y="832977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840" y="847984"/>
            <a:ext cx="7054415" cy="70662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000" b="1" spc="-13" dirty="0" smtClean="0">
                <a:solidFill>
                  <a:srgbClr val="FF0000"/>
                </a:solidFill>
                <a:latin typeface="Constantia"/>
                <a:cs typeface="Constantia"/>
              </a:rPr>
              <a:t>prepared statement </a:t>
            </a: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is a feature used to execute the same (or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ct val="101725"/>
              </a:lnSpc>
              <a:spcBef>
                <a:spcPts val="813"/>
              </a:spcBef>
            </a:pP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similar) SQL statements repeatedly with high efficiency.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893815"/>
            <a:ext cx="180326" cy="280212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1908840"/>
            <a:ext cx="4900342" cy="280212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Prepared statements basically work like this: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2364626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9906" y="2378105"/>
            <a:ext cx="7219280" cy="1011414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b="1" spc="-11" dirty="0" smtClean="0">
                <a:solidFill>
                  <a:srgbClr val="FF0000"/>
                </a:solidFill>
                <a:latin typeface="Constantia"/>
                <a:cs typeface="Constantia"/>
              </a:rPr>
              <a:t>Prepare</a:t>
            </a:r>
            <a:r>
              <a:rPr sz="18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: An SQL statement template is created and sent to the database.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731"/>
              </a:spcBef>
            </a:pPr>
            <a:r>
              <a:rPr sz="1800" spc="-6" dirty="0" smtClean="0">
                <a:solidFill>
                  <a:srgbClr val="001F5F"/>
                </a:solidFill>
                <a:latin typeface="Constantia"/>
                <a:cs typeface="Constantia"/>
              </a:rPr>
              <a:t>Certain values are left unspecified, called parameters (labeled "?").</a:t>
            </a:r>
            <a:endParaRPr sz="1800">
              <a:latin typeface="Constantia"/>
              <a:cs typeface="Constantia"/>
            </a:endParaRPr>
          </a:p>
          <a:p>
            <a:pPr marL="183387" marR="34290">
              <a:lnSpc>
                <a:spcPct val="101725"/>
              </a:lnSpc>
              <a:spcBef>
                <a:spcPts val="1108"/>
              </a:spcBef>
            </a:pPr>
            <a:r>
              <a:rPr sz="1500" spc="146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1500" spc="-8" dirty="0" smtClean="0">
                <a:solidFill>
                  <a:srgbClr val="001F5F"/>
                </a:solidFill>
                <a:latin typeface="Constantia"/>
                <a:cs typeface="Constantia"/>
              </a:rPr>
              <a:t>Example: </a:t>
            </a:r>
            <a:r>
              <a:rPr sz="1500" b="1" spc="-8" dirty="0" smtClean="0">
                <a:solidFill>
                  <a:srgbClr val="FF0000"/>
                </a:solidFill>
                <a:latin typeface="Constantia"/>
                <a:cs typeface="Constantia"/>
              </a:rPr>
              <a:t>INSERT INTO MyGuests VALUES(?, ?, ?)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3773056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3786535"/>
            <a:ext cx="7065964" cy="638429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8" dirty="0" smtClean="0">
                <a:solidFill>
                  <a:srgbClr val="001F5F"/>
                </a:solidFill>
                <a:latin typeface="Constantia"/>
                <a:cs typeface="Constantia"/>
              </a:rPr>
              <a:t>The database parses, compiles, and performs query optimization on the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734"/>
              </a:spcBef>
            </a:pPr>
            <a:r>
              <a:rPr sz="18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SQL statement template, and stores the result without executing it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4815853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4829332"/>
            <a:ext cx="7242948" cy="1022425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34335">
              <a:lnSpc>
                <a:spcPts val="1900"/>
              </a:lnSpc>
            </a:pPr>
            <a:r>
              <a:rPr sz="1800" b="1" spc="-12" dirty="0" smtClean="0">
                <a:solidFill>
                  <a:srgbClr val="FF0000"/>
                </a:solidFill>
                <a:latin typeface="Constantia"/>
                <a:cs typeface="Constantia"/>
              </a:rPr>
              <a:t>Execute</a:t>
            </a:r>
            <a:r>
              <a:rPr sz="18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: At a later time, the application binds the values to the</a:t>
            </a:r>
            <a:endParaRPr sz="1800">
              <a:latin typeface="Constantia"/>
              <a:cs typeface="Constantia"/>
            </a:endParaRPr>
          </a:p>
          <a:p>
            <a:pPr marL="12700" marR="34335">
              <a:lnSpc>
                <a:spcPct val="101725"/>
              </a:lnSpc>
              <a:spcBef>
                <a:spcPts val="731"/>
              </a:spcBef>
            </a:pPr>
            <a:r>
              <a:rPr sz="18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parameters, and the database executes the statement. The application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828"/>
              </a:spcBef>
            </a:pPr>
            <a:r>
              <a:rPr sz="18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may execute the statement as many times as it wants with different values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2420" y="656843"/>
            <a:ext cx="8313420" cy="5489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308" y="0"/>
            <a:ext cx="620420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888" y="-68579"/>
            <a:ext cx="611733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845231"/>
            <a:ext cx="194966" cy="30429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861676"/>
            <a:ext cx="6981074" cy="773684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Compared to executing SQL statements directly, prepared</a:t>
            </a:r>
            <a:endParaRPr sz="2200">
              <a:latin typeface="Constantia"/>
              <a:cs typeface="Constantia"/>
            </a:endParaRPr>
          </a:p>
          <a:p>
            <a:pPr marL="12700" marR="41833">
              <a:lnSpc>
                <a:spcPct val="101725"/>
              </a:lnSpc>
              <a:spcBef>
                <a:spcPts val="895"/>
              </a:spcBef>
            </a:pPr>
            <a:r>
              <a:rPr sz="22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statements have </a:t>
            </a:r>
            <a:r>
              <a:rPr sz="2200" spc="-20" dirty="0" smtClean="0">
                <a:solidFill>
                  <a:srgbClr val="FF0000"/>
                </a:solidFill>
                <a:latin typeface="Constantia"/>
                <a:cs typeface="Constantia"/>
              </a:rPr>
              <a:t>two </a:t>
            </a:r>
            <a:r>
              <a:rPr sz="22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main </a:t>
            </a:r>
            <a:r>
              <a:rPr sz="2200" spc="-20" dirty="0" smtClean="0">
                <a:solidFill>
                  <a:srgbClr val="FF0000"/>
                </a:solidFill>
                <a:latin typeface="Constantia"/>
                <a:cs typeface="Constantia"/>
              </a:rPr>
              <a:t>advantages</a:t>
            </a:r>
            <a:r>
              <a:rPr sz="22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1832855"/>
            <a:ext cx="180326" cy="280212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1847880"/>
            <a:ext cx="7154051" cy="4243425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33808">
              <a:lnSpc>
                <a:spcPts val="2105"/>
              </a:lnSpc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Prepared statements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reduces parsing time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as the preparation on</a:t>
            </a:r>
            <a:endParaRPr sz="2000">
              <a:latin typeface="Constantia"/>
              <a:cs typeface="Constantia"/>
            </a:endParaRPr>
          </a:p>
          <a:p>
            <a:pPr marL="12700" marR="158638">
              <a:lnSpc>
                <a:spcPts val="2441"/>
              </a:lnSpc>
              <a:spcBef>
                <a:spcPts val="813"/>
              </a:spcBef>
            </a:pP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the query is done only once (although the statement is executed </a:t>
            </a:r>
            <a:endParaRPr sz="2000">
              <a:latin typeface="Constantia"/>
              <a:cs typeface="Constantia"/>
            </a:endParaRPr>
          </a:p>
          <a:p>
            <a:pPr marL="12700" marR="158638">
              <a:lnSpc>
                <a:spcPts val="2441"/>
              </a:lnSpc>
              <a:spcBef>
                <a:spcPts val="917"/>
              </a:spcBef>
            </a:pPr>
            <a:r>
              <a:rPr sz="2000" spc="-5" dirty="0" smtClean="0">
                <a:solidFill>
                  <a:srgbClr val="001F5F"/>
                </a:solidFill>
                <a:latin typeface="Constantia"/>
                <a:cs typeface="Constantia"/>
              </a:rPr>
              <a:t>multiple times)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1566"/>
              </a:spcBef>
            </a:pPr>
            <a:r>
              <a:rPr sz="2000" dirty="0" smtClean="0">
                <a:solidFill>
                  <a:srgbClr val="001F5F"/>
                </a:solidFill>
                <a:latin typeface="Constantia"/>
                <a:cs typeface="Constantia"/>
              </a:rPr>
              <a:t>Bou</a:t>
            </a: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20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ame</a:t>
            </a:r>
            <a:r>
              <a:rPr sz="20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ers</a:t>
            </a:r>
            <a:r>
              <a:rPr sz="20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min</a:t>
            </a:r>
            <a:r>
              <a:rPr sz="2000" spc="-9" dirty="0" smtClean="0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mi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z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2000" spc="-54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ba</a:t>
            </a:r>
            <a:r>
              <a:rPr sz="2000" spc="-9" dirty="0" smtClean="0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sz="2000" spc="-25" dirty="0" smtClean="0">
                <a:solidFill>
                  <a:srgbClr val="FF0000"/>
                </a:solidFill>
                <a:latin typeface="Constantia"/>
                <a:cs typeface="Constantia"/>
              </a:rPr>
              <a:t>d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w</a:t>
            </a:r>
            <a:r>
              <a:rPr sz="2000" spc="-9" dirty="0" smtClean="0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dth</a:t>
            </a:r>
            <a:r>
              <a:rPr sz="2000" spc="-64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10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8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000" spc="34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spc="-44" dirty="0" smtClean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000" spc="-12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2000" spc="-10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ou</a:t>
            </a:r>
            <a:r>
              <a:rPr sz="2000" spc="-2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need 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1159"/>
              </a:spcBef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to send only the parameters each time, and not the whole query 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1159"/>
              </a:spcBef>
            </a:pP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Prepared statements are very </a:t>
            </a:r>
            <a:r>
              <a:rPr sz="20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useful against SQL injections</a:t>
            </a: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ts val="2415"/>
              </a:lnSpc>
              <a:spcBef>
                <a:spcPts val="1280"/>
              </a:spcBef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because parameter values, which are transmitted later using a</a:t>
            </a:r>
            <a:endParaRPr sz="2000">
              <a:latin typeface="Constantia"/>
              <a:cs typeface="Constantia"/>
            </a:endParaRPr>
          </a:p>
          <a:p>
            <a:pPr marL="12700" marR="203074">
              <a:lnSpc>
                <a:spcPts val="2441"/>
              </a:lnSpc>
              <a:spcBef>
                <a:spcPts val="797"/>
              </a:spcBef>
            </a:pPr>
            <a:r>
              <a:rPr sz="20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different protocol, need not be correctly escaped. If the original </a:t>
            </a:r>
            <a:endParaRPr sz="2000">
              <a:latin typeface="Constantia"/>
              <a:cs typeface="Constantia"/>
            </a:endParaRPr>
          </a:p>
          <a:p>
            <a:pPr marL="12700" marR="203074">
              <a:lnSpc>
                <a:spcPts val="2441"/>
              </a:lnSpc>
              <a:spcBef>
                <a:spcPts val="920"/>
              </a:spcBef>
            </a:pP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statement template is not derived from external input, SQL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1085"/>
              </a:spcBef>
            </a:pPr>
            <a:r>
              <a:rPr sz="20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injection cannot occur.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3174229"/>
            <a:ext cx="180326" cy="280212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3444" y="4088876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2315" y="697991"/>
            <a:ext cx="8497824" cy="5856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308" y="0"/>
            <a:ext cx="5611368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6888" y="-68579"/>
            <a:ext cx="5527548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5940" y="938141"/>
            <a:ext cx="272800" cy="432308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840" y="962135"/>
            <a:ext cx="6335295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28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3200" spc="-28" dirty="0" smtClean="0">
                <a:solidFill>
                  <a:srgbClr val="FF0000"/>
                </a:solidFill>
                <a:latin typeface="Constantia"/>
                <a:cs typeface="Constantia"/>
              </a:rPr>
              <a:t>LOAD DATA INFILE </a:t>
            </a:r>
            <a:r>
              <a:rPr sz="3200" spc="-28" dirty="0" smtClean="0">
                <a:solidFill>
                  <a:srgbClr val="001F5F"/>
                </a:solidFill>
                <a:latin typeface="Constantia"/>
                <a:cs typeface="Constantia"/>
              </a:rPr>
              <a:t>statement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444" y="1728774"/>
            <a:ext cx="241295" cy="380491"/>
          </a:xfrm>
          <a:prstGeom prst="rect">
            <a:avLst/>
          </a:prstGeom>
        </p:spPr>
        <p:txBody>
          <a:bodyPr wrap="square" lIns="0" tIns="17240" rIns="0" bIns="0" rtlCol="0">
            <a:noAutofit/>
          </a:bodyPr>
          <a:lstStyle/>
          <a:p>
            <a:pPr marL="12700">
              <a:lnSpc>
                <a:spcPts val="2715"/>
              </a:lnSpc>
            </a:pPr>
            <a:r>
              <a:rPr sz="2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9906" y="1749713"/>
            <a:ext cx="5323720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27" dirty="0" smtClean="0">
                <a:solidFill>
                  <a:srgbClr val="001F5F"/>
                </a:solidFill>
                <a:latin typeface="Constantia"/>
                <a:cs typeface="Constantia"/>
              </a:rPr>
              <a:t>Is used to load table data in from a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5220" y="1749713"/>
            <a:ext cx="566904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16" dirty="0" smtClean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444" y="2454198"/>
            <a:ext cx="241295" cy="380491"/>
          </a:xfrm>
          <a:prstGeom prst="rect">
            <a:avLst/>
          </a:prstGeom>
        </p:spPr>
        <p:txBody>
          <a:bodyPr wrap="square" lIns="0" tIns="17240" rIns="0" bIns="0" rtlCol="0">
            <a:noAutofit/>
          </a:bodyPr>
          <a:lstStyle/>
          <a:p>
            <a:pPr marL="12700">
              <a:lnSpc>
                <a:spcPts val="2715"/>
              </a:lnSpc>
            </a:pPr>
            <a:r>
              <a:rPr sz="2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9906" y="2475137"/>
            <a:ext cx="3599914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32" dirty="0" smtClean="0">
                <a:solidFill>
                  <a:srgbClr val="001F5F"/>
                </a:solidFill>
                <a:latin typeface="Constantia"/>
                <a:cs typeface="Constantia"/>
              </a:rPr>
              <a:t>It executes very quickly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444" y="3179629"/>
            <a:ext cx="241481" cy="380796"/>
          </a:xfrm>
          <a:prstGeom prst="rect">
            <a:avLst/>
          </a:prstGeom>
        </p:spPr>
        <p:txBody>
          <a:bodyPr wrap="square" lIns="0" tIns="17240" rIns="0" bIns="0" rtlCol="0">
            <a:noAutofit/>
          </a:bodyPr>
          <a:lstStyle/>
          <a:p>
            <a:pPr marL="12700">
              <a:lnSpc>
                <a:spcPts val="2715"/>
              </a:lnSpc>
            </a:pPr>
            <a:r>
              <a:rPr sz="2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9906" y="3200586"/>
            <a:ext cx="1188191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r>
              <a:rPr sz="2800" spc="-8" dirty="0" smtClean="0">
                <a:solidFill>
                  <a:srgbClr val="001F5F"/>
                </a:solidFill>
                <a:latin typeface="Constantia"/>
                <a:cs typeface="Constantia"/>
              </a:rPr>
              <a:t>Syntax: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865262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9194" y="3883235"/>
            <a:ext cx="4111379" cy="879296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b="1" spc="-10" dirty="0" smtClean="0">
                <a:solidFill>
                  <a:srgbClr val="FF0000"/>
                </a:solidFill>
                <a:latin typeface="Constantia"/>
                <a:cs typeface="Constantia"/>
              </a:rPr>
              <a:t>LOAD DATA INFILE </a:t>
            </a:r>
            <a:r>
              <a:rPr sz="24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filename</a:t>
            </a:r>
            <a:endParaRPr sz="2400">
              <a:latin typeface="Constantia"/>
              <a:cs typeface="Constantia"/>
            </a:endParaRPr>
          </a:p>
          <a:p>
            <a:pPr marL="12700" marR="45720">
              <a:lnSpc>
                <a:spcPct val="101725"/>
              </a:lnSpc>
              <a:spcBef>
                <a:spcPts val="1268"/>
              </a:spcBef>
            </a:pP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tablename;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7009" y="3883235"/>
            <a:ext cx="1869219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b="1" spc="-15" dirty="0" smtClean="0">
                <a:solidFill>
                  <a:srgbClr val="FF0000"/>
                </a:solidFill>
                <a:latin typeface="Constantia"/>
                <a:cs typeface="Constantia"/>
              </a:rPr>
              <a:t>INTO TABLE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594" y="5036075"/>
            <a:ext cx="210718" cy="330199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79194" y="5054048"/>
            <a:ext cx="6851297" cy="1427733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 marR="55810">
              <a:lnSpc>
                <a:spcPts val="2500"/>
              </a:lnSpc>
            </a:pPr>
            <a:r>
              <a:rPr sz="24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By default, data fields in the file must be separated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267"/>
              </a:spcBef>
            </a:pPr>
            <a:r>
              <a:rPr sz="24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by tabs and enclosed in single quotation marks, and</a:t>
            </a:r>
            <a:endParaRPr sz="2400">
              <a:latin typeface="Constantia"/>
              <a:cs typeface="Constantia"/>
            </a:endParaRPr>
          </a:p>
          <a:p>
            <a:pPr marL="12700" marR="55810">
              <a:lnSpc>
                <a:spcPct val="101725"/>
              </a:lnSpc>
              <a:spcBef>
                <a:spcPts val="1390"/>
              </a:spcBef>
            </a:pPr>
            <a:r>
              <a:rPr sz="24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each row must be separated by a newline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315" y="734566"/>
            <a:ext cx="8468868" cy="6123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308" y="0"/>
            <a:ext cx="484022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6888" y="-68579"/>
            <a:ext cx="4750308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5940" y="974717"/>
            <a:ext cx="272800" cy="432308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40" y="998711"/>
            <a:ext cx="7534095" cy="1213052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26" dirty="0" smtClean="0">
                <a:solidFill>
                  <a:srgbClr val="001F5F"/>
                </a:solidFill>
                <a:latin typeface="Constantia"/>
                <a:cs typeface="Constantia"/>
              </a:rPr>
              <a:t>In </a:t>
            </a:r>
            <a:r>
              <a:rPr sz="3200" spc="-26" dirty="0" smtClean="0">
                <a:solidFill>
                  <a:srgbClr val="FF0000"/>
                </a:solidFill>
                <a:latin typeface="Constantia"/>
                <a:cs typeface="Constantia"/>
              </a:rPr>
              <a:t>Database-Driven </a:t>
            </a:r>
            <a:r>
              <a:rPr sz="3200" spc="-26" dirty="0" smtClean="0">
                <a:solidFill>
                  <a:srgbClr val="001F5F"/>
                </a:solidFill>
                <a:latin typeface="Constantia"/>
                <a:cs typeface="Constantia"/>
              </a:rPr>
              <a:t>Websites or web based</a:t>
            </a:r>
            <a:endParaRPr sz="3200">
              <a:latin typeface="Constantia"/>
              <a:cs typeface="Constantia"/>
            </a:endParaRPr>
          </a:p>
          <a:p>
            <a:pPr marL="12700" marR="61036">
              <a:lnSpc>
                <a:spcPct val="101725"/>
              </a:lnSpc>
              <a:spcBef>
                <a:spcPts val="2075"/>
              </a:spcBef>
            </a:pPr>
            <a:r>
              <a:rPr sz="32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applications </a:t>
            </a:r>
            <a:r>
              <a:rPr sz="32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speed </a:t>
            </a:r>
            <a:r>
              <a:rPr sz="32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is a big issue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2633210"/>
            <a:ext cx="272800" cy="432308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840" y="2657204"/>
            <a:ext cx="1135202" cy="1993594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 marR="23356">
              <a:lnSpc>
                <a:spcPts val="3304"/>
              </a:lnSpc>
            </a:pPr>
            <a:r>
              <a:rPr sz="3200" spc="-8" dirty="0" smtClean="0">
                <a:solidFill>
                  <a:srgbClr val="001F5F"/>
                </a:solidFill>
                <a:latin typeface="Constantia"/>
                <a:cs typeface="Constantia"/>
              </a:rPr>
              <a:t>There</a:t>
            </a:r>
            <a:endParaRPr sz="32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2074"/>
              </a:spcBef>
            </a:pPr>
            <a:r>
              <a:rPr sz="3200" spc="-27" dirty="0" smtClean="0">
                <a:solidFill>
                  <a:srgbClr val="001F5F"/>
                </a:solidFill>
                <a:latin typeface="Constantia"/>
                <a:cs typeface="Constantia"/>
              </a:rPr>
              <a:t>use to</a:t>
            </a:r>
            <a:endParaRPr sz="3200">
              <a:latin typeface="Constantia"/>
              <a:cs typeface="Constantia"/>
            </a:endParaRPr>
          </a:p>
          <a:p>
            <a:pPr marL="12700" marR="74414">
              <a:lnSpc>
                <a:spcPct val="101725"/>
              </a:lnSpc>
              <a:spcBef>
                <a:spcPts val="2240"/>
              </a:spcBef>
            </a:pPr>
            <a:r>
              <a:rPr sz="32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are: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83595" y="2657204"/>
            <a:ext cx="6159309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26" dirty="0" smtClean="0">
                <a:solidFill>
                  <a:srgbClr val="001F5F"/>
                </a:solidFill>
                <a:latin typeface="Constantia"/>
                <a:cs typeface="Constantia"/>
              </a:rPr>
              <a:t>are a lot of techniques that you can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430" y="3437746"/>
            <a:ext cx="1653807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6" dirty="0" smtClean="0">
                <a:solidFill>
                  <a:srgbClr val="001F5F"/>
                </a:solidFill>
                <a:latin typeface="Constantia"/>
                <a:cs typeface="Constantia"/>
              </a:rPr>
              <a:t>speed up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6628" y="3437746"/>
            <a:ext cx="1797303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8" dirty="0" smtClean="0">
                <a:solidFill>
                  <a:srgbClr val="001F5F"/>
                </a:solidFill>
                <a:latin typeface="Constantia"/>
                <a:cs typeface="Constantia"/>
              </a:rPr>
              <a:t>execution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1906" y="3437746"/>
            <a:ext cx="432347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dirty="0" smtClean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6656" y="3437746"/>
            <a:ext cx="1467424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4" dirty="0" smtClean="0">
                <a:solidFill>
                  <a:srgbClr val="001F5F"/>
                </a:solidFill>
                <a:latin typeface="Constantia"/>
                <a:cs typeface="Constantia"/>
              </a:rPr>
              <a:t>queries.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69836" y="3437746"/>
            <a:ext cx="1061187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dirty="0" smtClean="0">
                <a:solidFill>
                  <a:srgbClr val="001F5F"/>
                </a:solidFill>
                <a:latin typeface="Constantia"/>
                <a:cs typeface="Constantia"/>
              </a:rPr>
              <a:t>Some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5028869"/>
            <a:ext cx="2520048" cy="401430"/>
          </a:xfrm>
          <a:prstGeom prst="rect">
            <a:avLst/>
          </a:prstGeom>
        </p:spPr>
        <p:txBody>
          <a:bodyPr wrap="square" lIns="0" tIns="19431" rIns="0" bIns="0" rtlCol="0">
            <a:noAutofit/>
          </a:bodyPr>
          <a:lstStyle/>
          <a:p>
            <a:pPr marL="12700">
              <a:lnSpc>
                <a:spcPts val="3060"/>
              </a:lnSpc>
            </a:pPr>
            <a:r>
              <a:rPr sz="2800" spc="-275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8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Using Indexes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3444" y="5796972"/>
            <a:ext cx="4276318" cy="401753"/>
          </a:xfrm>
          <a:prstGeom prst="rect">
            <a:avLst/>
          </a:prstGeom>
        </p:spPr>
        <p:txBody>
          <a:bodyPr wrap="square" lIns="0" tIns="19462" rIns="0" bIns="0" rtlCol="0">
            <a:noAutofit/>
          </a:bodyPr>
          <a:lstStyle/>
          <a:p>
            <a:pPr marL="12700">
              <a:lnSpc>
                <a:spcPts val="3065"/>
              </a:lnSpc>
            </a:pPr>
            <a:r>
              <a:rPr sz="2800" spc="-275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8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Optimization Techniques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660" y="656842"/>
            <a:ext cx="8394192" cy="6129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308" y="0"/>
            <a:ext cx="7853172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888" y="-68579"/>
            <a:ext cx="7767828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32977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840" y="847984"/>
            <a:ext cx="7662927" cy="1576857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33808">
              <a:lnSpc>
                <a:spcPts val="2105"/>
              </a:lnSpc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database index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is a data structure that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improves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speed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of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data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813"/>
              </a:spcBef>
            </a:pPr>
            <a:r>
              <a:rPr sz="2000" spc="-25" dirty="0" smtClean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etrie</a:t>
            </a:r>
            <a:r>
              <a:rPr sz="2000" spc="-25" dirty="0" smtClean="0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al</a:t>
            </a:r>
            <a:r>
              <a:rPr sz="2000" spc="-89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2000" spc="-9" dirty="0" smtClean="0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2000" spc="-34" dirty="0" smtClean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ati</a:t>
            </a:r>
            <a:r>
              <a:rPr sz="2000" spc="-4" dirty="0" smtClean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ns</a:t>
            </a:r>
            <a:r>
              <a:rPr sz="2000" spc="-84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000" spc="-9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9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database</a:t>
            </a:r>
            <a:r>
              <a:rPr sz="2000" spc="-7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table</a:t>
            </a:r>
            <a:r>
              <a:rPr sz="2000" spc="-10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2000" spc="-6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34" dirty="0" smtClean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ost</a:t>
            </a:r>
            <a:r>
              <a:rPr sz="2000" spc="-11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additio</a:t>
            </a: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al</a:t>
            </a:r>
            <a:r>
              <a:rPr sz="2000" spc="-6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wri</a:t>
            </a:r>
            <a:r>
              <a:rPr sz="2000" spc="-29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es 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920"/>
              </a:spcBef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and storage space to maintain the index data structure.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1459"/>
              </a:spcBef>
            </a:pP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18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SQL </a:t>
            </a: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to add an index to column of a table is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2157362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7056" y="2570744"/>
            <a:ext cx="141224" cy="215900"/>
          </a:xfrm>
          <a:prstGeom prst="rect">
            <a:avLst/>
          </a:prstGeom>
        </p:spPr>
        <p:txBody>
          <a:bodyPr wrap="square" lIns="0" tIns="9525" rIns="0" bIns="0" rtlCol="0">
            <a:noAutofit/>
          </a:bodyPr>
          <a:lstStyle/>
          <a:p>
            <a:pPr marL="12700">
              <a:lnSpc>
                <a:spcPts val="1500"/>
              </a:lnSpc>
            </a:pPr>
            <a:r>
              <a:rPr sz="1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5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9906" y="2581977"/>
            <a:ext cx="3550145" cy="215900"/>
          </a:xfrm>
          <a:prstGeom prst="rect">
            <a:avLst/>
          </a:prstGeom>
        </p:spPr>
        <p:txBody>
          <a:bodyPr wrap="square" lIns="0" tIns="10160" rIns="0" bIns="0" rtlCol="0">
            <a:noAutofit/>
          </a:bodyPr>
          <a:lstStyle/>
          <a:p>
            <a:pPr marL="12700">
              <a:lnSpc>
                <a:spcPts val="1600"/>
              </a:lnSpc>
            </a:pPr>
            <a:r>
              <a:rPr sz="1500" i="1" spc="-10" dirty="0" smtClean="0">
                <a:solidFill>
                  <a:srgbClr val="001F5F"/>
                </a:solidFill>
                <a:latin typeface="Constantia"/>
                <a:cs typeface="Constantia"/>
              </a:rPr>
              <a:t>ALTER TABLE table ADD INDEX (column);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979404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2994411"/>
            <a:ext cx="7358813" cy="3084703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Indexes are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best used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on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columns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that are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frequently used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in where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ct val="101725"/>
              </a:lnSpc>
              <a:spcBef>
                <a:spcPts val="813"/>
              </a:spcBef>
            </a:pP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clauses, and in any kind of sorting, such as "order by".</a:t>
            </a:r>
            <a:endParaRPr sz="2000">
              <a:latin typeface="Constantia"/>
              <a:cs typeface="Constantia"/>
            </a:endParaRPr>
          </a:p>
          <a:p>
            <a:pPr marL="12700" marR="142057">
              <a:lnSpc>
                <a:spcPts val="2441"/>
              </a:lnSpc>
              <a:spcBef>
                <a:spcPts val="1398"/>
              </a:spcBef>
            </a:pP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you can check </a:t>
            </a:r>
            <a:r>
              <a:rPr sz="20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which indexes </a:t>
            </a: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are being used by running </a:t>
            </a:r>
            <a:r>
              <a:rPr sz="20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EXPLAIN </a:t>
            </a:r>
            <a:endParaRPr sz="2000">
              <a:latin typeface="Constantia"/>
              <a:cs typeface="Constantia"/>
            </a:endParaRPr>
          </a:p>
          <a:p>
            <a:pPr marL="12700" marR="142057">
              <a:lnSpc>
                <a:spcPts val="2441"/>
              </a:lnSpc>
              <a:spcBef>
                <a:spcPts val="1398"/>
              </a:spcBef>
            </a:pPr>
            <a:r>
              <a:rPr sz="2000" spc="-17" dirty="0" smtClean="0">
                <a:solidFill>
                  <a:srgbClr val="FF0000"/>
                </a:solidFill>
                <a:latin typeface="Constantia"/>
                <a:cs typeface="Constantia"/>
              </a:rPr>
              <a:t>don't create indexes </a:t>
            </a:r>
            <a:r>
              <a:rPr sz="20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that are not being used by your queries </a:t>
            </a:r>
            <a:endParaRPr sz="2000">
              <a:latin typeface="Constantia"/>
              <a:cs typeface="Constantia"/>
            </a:endParaRPr>
          </a:p>
          <a:p>
            <a:pPr marL="12700" marR="142057">
              <a:lnSpc>
                <a:spcPts val="2441"/>
              </a:lnSpc>
              <a:spcBef>
                <a:spcPts val="1398"/>
              </a:spcBef>
            </a:pP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Indexes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slow down inserts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updates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, so use them carefully on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ts val="2215"/>
              </a:lnSpc>
              <a:spcBef>
                <a:spcPts val="1509"/>
              </a:spcBef>
            </a:pPr>
            <a:r>
              <a:rPr sz="20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columns that are FREQUENTLY updated.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ct val="101725"/>
              </a:lnSpc>
              <a:spcBef>
                <a:spcPts val="1289"/>
              </a:spcBef>
            </a:pPr>
            <a:r>
              <a:rPr sz="20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Indexes really come in handy with tables that have a lot of rows.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893804"/>
            <a:ext cx="180326" cy="1255649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 marR="185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603"/>
              </a:spcBef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699"/>
              </a:spcBef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5940" y="5784199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2420" y="656844"/>
            <a:ext cx="8365235" cy="5202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308" y="0"/>
            <a:ext cx="8212835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888" y="-68579"/>
            <a:ext cx="812901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845231"/>
            <a:ext cx="194966" cy="30429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861676"/>
            <a:ext cx="2607562" cy="304291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5" dirty="0" smtClean="0">
                <a:solidFill>
                  <a:srgbClr val="FF0000"/>
                </a:solidFill>
                <a:latin typeface="Constantia"/>
                <a:cs typeface="Constantia"/>
              </a:rPr>
              <a:t>Design Optimization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1363329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1378336"/>
            <a:ext cx="7206920" cy="4426533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38760" algn="just">
              <a:lnSpc>
                <a:spcPts val="2105"/>
              </a:lnSpc>
            </a:pP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Everything (</a:t>
            </a:r>
            <a:r>
              <a:rPr sz="20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data </a:t>
            </a: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&amp; </a:t>
            </a:r>
            <a:r>
              <a:rPr sz="20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data types</a:t>
            </a: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) in a database should be </a:t>
            </a:r>
            <a:r>
              <a:rPr sz="20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as small as</a:t>
            </a:r>
            <a:endParaRPr sz="2000">
              <a:latin typeface="Constantia"/>
              <a:cs typeface="Constantia"/>
            </a:endParaRPr>
          </a:p>
          <a:p>
            <a:pPr marL="12700" marR="6262574" algn="just">
              <a:lnSpc>
                <a:spcPct val="101725"/>
              </a:lnSpc>
              <a:spcBef>
                <a:spcPts val="816"/>
              </a:spcBef>
            </a:pP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possible</a:t>
            </a:r>
            <a:endParaRPr sz="2000">
              <a:latin typeface="Constantia"/>
              <a:cs typeface="Constantia"/>
            </a:endParaRPr>
          </a:p>
          <a:p>
            <a:pPr marL="12700" marR="4728934" algn="just">
              <a:lnSpc>
                <a:spcPct val="101725"/>
              </a:lnSpc>
              <a:spcBef>
                <a:spcPts val="1398"/>
              </a:spcBef>
            </a:pPr>
            <a:r>
              <a:rPr sz="2000" spc="-6" dirty="0" smtClean="0">
                <a:solidFill>
                  <a:srgbClr val="FF0000"/>
                </a:solidFill>
                <a:latin typeface="Constantia"/>
                <a:cs typeface="Constantia"/>
              </a:rPr>
              <a:t>Minimize </a:t>
            </a:r>
            <a:r>
              <a:rPr sz="2000" spc="-6" dirty="0" smtClean="0">
                <a:solidFill>
                  <a:srgbClr val="001F5F"/>
                </a:solidFill>
                <a:latin typeface="Constantia"/>
                <a:cs typeface="Constantia"/>
              </a:rPr>
              <a:t>redundancy</a:t>
            </a:r>
            <a:endParaRPr sz="2000">
              <a:latin typeface="Constantia"/>
              <a:cs typeface="Constantia"/>
            </a:endParaRPr>
          </a:p>
          <a:p>
            <a:pPr marL="12700" marR="5506082" algn="just">
              <a:lnSpc>
                <a:spcPct val="101725"/>
              </a:lnSpc>
              <a:spcBef>
                <a:spcPts val="1398"/>
              </a:spcBef>
            </a:pPr>
            <a:r>
              <a:rPr sz="2000" spc="-6" dirty="0" smtClean="0">
                <a:solidFill>
                  <a:srgbClr val="001F5F"/>
                </a:solidFill>
                <a:latin typeface="Constantia"/>
                <a:cs typeface="Constantia"/>
              </a:rPr>
              <a:t>Minimize </a:t>
            </a:r>
            <a:r>
              <a:rPr sz="2000" spc="-6" dirty="0" smtClean="0">
                <a:solidFill>
                  <a:srgbClr val="FF0000"/>
                </a:solidFill>
                <a:latin typeface="Constantia"/>
                <a:cs typeface="Constantia"/>
              </a:rPr>
              <a:t>nulls</a:t>
            </a:r>
            <a:endParaRPr sz="2000">
              <a:latin typeface="Constantia"/>
              <a:cs typeface="Constantia"/>
            </a:endParaRPr>
          </a:p>
          <a:p>
            <a:pPr marL="12700" marR="2521582" algn="just">
              <a:lnSpc>
                <a:spcPct val="101725"/>
              </a:lnSpc>
              <a:spcBef>
                <a:spcPts val="1400"/>
              </a:spcBef>
            </a:pPr>
            <a:r>
              <a:rPr sz="2000" spc="-18" dirty="0" smtClean="0">
                <a:solidFill>
                  <a:srgbClr val="FF0000"/>
                </a:solidFill>
                <a:latin typeface="Constantia"/>
                <a:cs typeface="Constantia"/>
              </a:rPr>
              <a:t>Make </a:t>
            </a:r>
            <a:r>
              <a:rPr sz="20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your </a:t>
            </a:r>
            <a:r>
              <a:rPr sz="2000" spc="-18" dirty="0" smtClean="0">
                <a:solidFill>
                  <a:srgbClr val="FF0000"/>
                </a:solidFill>
                <a:latin typeface="Constantia"/>
                <a:cs typeface="Constantia"/>
              </a:rPr>
              <a:t>primary key </a:t>
            </a:r>
            <a:r>
              <a:rPr sz="20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as </a:t>
            </a:r>
            <a:r>
              <a:rPr sz="2000" spc="-18" dirty="0" smtClean="0">
                <a:solidFill>
                  <a:srgbClr val="FF0000"/>
                </a:solidFill>
                <a:latin typeface="Constantia"/>
                <a:cs typeface="Constantia"/>
              </a:rPr>
              <a:t>short </a:t>
            </a:r>
            <a:r>
              <a:rPr sz="20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as possible</a:t>
            </a:r>
            <a:endParaRPr sz="2000">
              <a:latin typeface="Constantia"/>
              <a:cs typeface="Constantia"/>
            </a:endParaRPr>
          </a:p>
          <a:p>
            <a:pPr marL="12700" algn="just">
              <a:lnSpc>
                <a:spcPts val="2441"/>
              </a:lnSpc>
              <a:spcBef>
                <a:spcPts val="1398"/>
              </a:spcBef>
            </a:pPr>
            <a:r>
              <a:rPr sz="2000" spc="-89" dirty="0" smtClean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sz="2000" spc="-44" dirty="0" smtClean="0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2000" spc="-4" dirty="0" smtClean="0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d</a:t>
            </a:r>
            <a:r>
              <a:rPr sz="2000" spc="-89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19" dirty="0" smtClean="0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ari</a:t>
            </a:r>
            <a:r>
              <a:rPr sz="2000" spc="-4" dirty="0" smtClean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ble</a:t>
            </a:r>
            <a:r>
              <a:rPr sz="2000" spc="-64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length</a:t>
            </a:r>
            <a:r>
              <a:rPr sz="2000" spc="-89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34" dirty="0" smtClean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olumns</a:t>
            </a:r>
            <a:r>
              <a:rPr sz="2000" spc="-50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2000" spc="1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ossible</a:t>
            </a:r>
            <a:r>
              <a:rPr sz="20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4" dirty="0" smtClean="0">
                <a:solidFill>
                  <a:srgbClr val="001F5F"/>
                </a:solidFill>
                <a:latin typeface="Constantia"/>
                <a:cs typeface="Constantia"/>
              </a:rPr>
              <a:t>(</a:t>
            </a:r>
            <a:r>
              <a:rPr sz="20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cha</a:t>
            </a:r>
            <a:r>
              <a:rPr sz="2000" spc="-150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0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ext</a:t>
            </a:r>
            <a:r>
              <a:rPr sz="2000" spc="-11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and blob). </a:t>
            </a:r>
            <a:endParaRPr sz="2000">
              <a:latin typeface="Constantia"/>
              <a:cs typeface="Constantia"/>
            </a:endParaRPr>
          </a:p>
          <a:p>
            <a:pPr marL="12700" algn="just">
              <a:lnSpc>
                <a:spcPts val="2441"/>
              </a:lnSpc>
              <a:spcBef>
                <a:spcPts val="1159"/>
              </a:spcBef>
            </a:pPr>
            <a:r>
              <a:rPr sz="20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Fixed-length fields are faster but might take up a little more space </a:t>
            </a:r>
            <a:endParaRPr sz="2000">
              <a:latin typeface="Constantia"/>
              <a:cs typeface="Constantia"/>
            </a:endParaRPr>
          </a:p>
          <a:p>
            <a:pPr marL="12700" algn="just">
              <a:lnSpc>
                <a:spcPts val="2441"/>
              </a:lnSpc>
              <a:spcBef>
                <a:spcPts val="1159"/>
              </a:spcBef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Wherever possible,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use default values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for columns and insert data</a:t>
            </a:r>
            <a:endParaRPr sz="2000">
              <a:latin typeface="Constantia"/>
              <a:cs typeface="Constantia"/>
            </a:endParaRPr>
          </a:p>
          <a:p>
            <a:pPr marL="12700" marR="249390" algn="just">
              <a:lnSpc>
                <a:spcPts val="2410"/>
              </a:lnSpc>
              <a:spcBef>
                <a:spcPts val="1280"/>
              </a:spcBef>
            </a:pP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only if it differs from the default. This </a:t>
            </a:r>
            <a:r>
              <a:rPr sz="2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reduces </a:t>
            </a: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time </a:t>
            </a: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taken to</a:t>
            </a:r>
            <a:endParaRPr sz="2000">
              <a:latin typeface="Constantia"/>
              <a:cs typeface="Constantia"/>
            </a:endParaRPr>
          </a:p>
          <a:p>
            <a:pPr marL="12700" marR="3834272" algn="just">
              <a:lnSpc>
                <a:spcPct val="101725"/>
              </a:lnSpc>
              <a:spcBef>
                <a:spcPts val="800"/>
              </a:spcBef>
            </a:pP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execute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INSERT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statement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2278110"/>
            <a:ext cx="180140" cy="1743202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600"/>
              </a:spcBef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701"/>
              </a:spcBef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699"/>
              </a:spcBef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3444" y="4656185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364236" y="592834"/>
            <a:ext cx="8779764" cy="6265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2420" y="682751"/>
            <a:ext cx="8831580" cy="5533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" y="685799"/>
            <a:ext cx="8686800" cy="6172198"/>
          </a:xfrm>
          <a:custGeom>
            <a:avLst/>
            <a:gdLst/>
            <a:ahLst/>
            <a:cxnLst/>
            <a:rect l="l" t="t" r="r" b="b"/>
            <a:pathLst>
              <a:path w="8686800" h="6172198">
                <a:moveTo>
                  <a:pt x="8686800" y="6172198"/>
                </a:moveTo>
                <a:lnTo>
                  <a:pt x="8686800" y="0"/>
                </a:lnTo>
                <a:lnTo>
                  <a:pt x="0" y="0"/>
                </a:lnTo>
                <a:lnTo>
                  <a:pt x="0" y="6172198"/>
                </a:lnTo>
                <a:lnTo>
                  <a:pt x="8686800" y="6172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685799"/>
            <a:ext cx="8686800" cy="6172198"/>
          </a:xfrm>
          <a:custGeom>
            <a:avLst/>
            <a:gdLst/>
            <a:ahLst/>
            <a:cxnLst/>
            <a:rect l="l" t="t" r="r" b="b"/>
            <a:pathLst>
              <a:path w="8686800" h="6172198">
                <a:moveTo>
                  <a:pt x="8686800" y="6172198"/>
                </a:moveTo>
                <a:lnTo>
                  <a:pt x="0" y="6172198"/>
                </a:lnTo>
                <a:lnTo>
                  <a:pt x="0" y="0"/>
                </a:lnTo>
                <a:lnTo>
                  <a:pt x="8686800" y="0"/>
                </a:lnTo>
                <a:lnTo>
                  <a:pt x="8686800" y="617219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428" y="50292"/>
            <a:ext cx="8767572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308" y="0"/>
            <a:ext cx="8212835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200" y="76212"/>
            <a:ext cx="8686800" cy="533133"/>
          </a:xfrm>
          <a:custGeom>
            <a:avLst/>
            <a:gdLst/>
            <a:ahLst/>
            <a:cxnLst/>
            <a:rect l="l" t="t" r="r" b="b"/>
            <a:pathLst>
              <a:path w="8686800" h="533133">
                <a:moveTo>
                  <a:pt x="0" y="533133"/>
                </a:moveTo>
                <a:lnTo>
                  <a:pt x="8686800" y="533133"/>
                </a:lnTo>
                <a:lnTo>
                  <a:pt x="86868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6888" y="-68579"/>
            <a:ext cx="812901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5940" y="871139"/>
            <a:ext cx="194966" cy="30429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840" y="887584"/>
            <a:ext cx="2418226" cy="304291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Table Optimization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444" y="1419717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9906" y="1434724"/>
            <a:ext cx="6845894" cy="737564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If a table has been in use for a period of time, data can become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ct val="101725"/>
              </a:lnSpc>
              <a:spcBef>
                <a:spcPts val="1056"/>
              </a:spcBef>
            </a:pP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fragmented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as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updates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deletions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are process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44" y="2395458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9906" y="2410465"/>
            <a:ext cx="7751548" cy="27990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This </a:t>
            </a:r>
            <a:r>
              <a:rPr sz="2000" spc="-10" dirty="0" smtClean="0">
                <a:solidFill>
                  <a:srgbClr val="FF0000"/>
                </a:solidFill>
                <a:latin typeface="Constantia"/>
                <a:cs typeface="Constantia"/>
              </a:rPr>
              <a:t>fragmentation increases </a:t>
            </a:r>
            <a:r>
              <a:rPr sz="20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000" spc="-10" dirty="0" smtClean="0">
                <a:solidFill>
                  <a:srgbClr val="FF0000"/>
                </a:solidFill>
                <a:latin typeface="Constantia"/>
                <a:cs typeface="Constantia"/>
              </a:rPr>
              <a:t>time taken </a:t>
            </a:r>
            <a:r>
              <a:rPr sz="20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to find things in this table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44" y="2913872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9906" y="2928879"/>
            <a:ext cx="5496629" cy="1168056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This problem can be fixed by using the statement</a:t>
            </a:r>
            <a:endParaRPr sz="2000">
              <a:latin typeface="Constantia"/>
              <a:cs typeface="Constantia"/>
            </a:endParaRPr>
          </a:p>
          <a:p>
            <a:pPr marL="183387" marR="38176">
              <a:lnSpc>
                <a:spcPct val="101725"/>
              </a:lnSpc>
              <a:spcBef>
                <a:spcPts val="1344"/>
              </a:spcBef>
            </a:pPr>
            <a:r>
              <a:rPr sz="1700" spc="46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 </a:t>
            </a:r>
            <a:r>
              <a:rPr sz="1700" spc="-9" dirty="0" smtClean="0">
                <a:solidFill>
                  <a:srgbClr val="FF0000"/>
                </a:solidFill>
                <a:latin typeface="Constantia"/>
                <a:cs typeface="Constantia"/>
              </a:rPr>
              <a:t>OPTIMIZE TABLE tablename; </a:t>
            </a:r>
            <a:r>
              <a:rPr sz="1700" spc="-9" dirty="0" smtClean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endParaRPr sz="1700">
              <a:latin typeface="Constantia"/>
              <a:cs typeface="Constantia"/>
            </a:endParaRPr>
          </a:p>
          <a:p>
            <a:pPr marL="183387" marR="38176">
              <a:lnSpc>
                <a:spcPct val="101725"/>
              </a:lnSpc>
              <a:spcBef>
                <a:spcPts val="1392"/>
              </a:spcBef>
            </a:pPr>
            <a:r>
              <a:rPr sz="1700" spc="46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 </a:t>
            </a:r>
            <a:r>
              <a:rPr sz="17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myisamchk -r tablename </a:t>
            </a:r>
            <a:r>
              <a:rPr sz="17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at the command prompt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4334436"/>
            <a:ext cx="195151" cy="304596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4350899"/>
            <a:ext cx="2580083" cy="304596"/>
          </a:xfrm>
          <a:prstGeom prst="rect">
            <a:avLst/>
          </a:prstGeom>
        </p:spPr>
        <p:txBody>
          <a:bodyPr wrap="square" lIns="0" tIns="14605" rIns="0" bIns="0" rtlCol="0">
            <a:noAutofit/>
          </a:bodyPr>
          <a:lstStyle/>
          <a:p>
            <a:pPr marL="12700">
              <a:lnSpc>
                <a:spcPts val="2300"/>
              </a:lnSpc>
            </a:pPr>
            <a:r>
              <a:rPr sz="2200" spc="-1" dirty="0" smtClean="0">
                <a:solidFill>
                  <a:srgbClr val="FF0000"/>
                </a:solidFill>
                <a:latin typeface="Constantia"/>
                <a:cs typeface="Constantia"/>
              </a:rPr>
              <a:t>Simplify permissions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4883261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4898268"/>
            <a:ext cx="7027215" cy="737107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Queries are checked against the permission system before being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ct val="101725"/>
              </a:lnSpc>
              <a:spcBef>
                <a:spcPts val="1053"/>
              </a:spcBef>
            </a:pP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executed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5858875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5873882"/>
            <a:ext cx="7353618" cy="279907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The simpler the permission process is the faster your query will run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892" y="659890"/>
            <a:ext cx="8449056" cy="6198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308" y="0"/>
            <a:ext cx="6518148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888" y="-68579"/>
            <a:ext cx="643280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874160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894380"/>
            <a:ext cx="4214960" cy="2056929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 marR="43110">
              <a:lnSpc>
                <a:spcPts val="2800"/>
              </a:lnSpc>
            </a:pPr>
            <a:r>
              <a:rPr sz="2700" spc="-31" dirty="0" smtClean="0">
                <a:solidFill>
                  <a:srgbClr val="FF0000"/>
                </a:solidFill>
                <a:latin typeface="Constantia"/>
                <a:cs typeface="Constantia"/>
              </a:rPr>
              <a:t>Static Web pages</a:t>
            </a:r>
            <a:endParaRPr sz="2700">
              <a:latin typeface="Constantia"/>
              <a:cs typeface="Constantia"/>
            </a:endParaRPr>
          </a:p>
          <a:p>
            <a:pPr marL="127304" marR="43110">
              <a:lnSpc>
                <a:spcPct val="101725"/>
              </a:lnSpc>
              <a:spcBef>
                <a:spcPts val="1583"/>
              </a:spcBef>
            </a:pPr>
            <a:r>
              <a:rPr sz="2400" spc="-76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400" spc="-8" dirty="0" smtClean="0">
                <a:solidFill>
                  <a:srgbClr val="001F5F"/>
                </a:solidFill>
                <a:latin typeface="Constantia"/>
                <a:cs typeface="Constantia"/>
              </a:rPr>
              <a:t>Data is stored in .html files</a:t>
            </a:r>
            <a:endParaRPr sz="2400">
              <a:latin typeface="Constantia"/>
              <a:cs typeface="Constantia"/>
            </a:endParaRPr>
          </a:p>
          <a:p>
            <a:pPr marL="413766" indent="-286461">
              <a:lnSpc>
                <a:spcPts val="4029"/>
              </a:lnSpc>
              <a:spcBef>
                <a:spcPts val="990"/>
              </a:spcBef>
            </a:pPr>
            <a:r>
              <a:rPr sz="2400" spc="-76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4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Won't change until someone codes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9601" y="2109045"/>
            <a:ext cx="2745131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changes their source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215412"/>
            <a:ext cx="234068" cy="368604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840" y="3235650"/>
            <a:ext cx="3065435" cy="368604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29" dirty="0" smtClean="0">
                <a:solidFill>
                  <a:srgbClr val="FF0000"/>
                </a:solidFill>
                <a:latin typeface="Constantia"/>
                <a:cs typeface="Constantia"/>
              </a:rPr>
              <a:t>Dynamic Web pages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3846974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9906" y="3864947"/>
            <a:ext cx="7226565" cy="2452243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 marR="226967" algn="just">
              <a:lnSpc>
                <a:spcPts val="2500"/>
              </a:lnSpc>
            </a:pPr>
            <a:r>
              <a:rPr sz="24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Web pages that respond to users' requests and gather</a:t>
            </a:r>
            <a:endParaRPr sz="2400">
              <a:latin typeface="Constantia"/>
              <a:cs typeface="Constantia"/>
            </a:endParaRPr>
          </a:p>
          <a:p>
            <a:pPr marL="12700" algn="just">
              <a:lnSpc>
                <a:spcPts val="2929"/>
              </a:lnSpc>
              <a:spcBef>
                <a:spcPts val="980"/>
              </a:spcBef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4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ormation</a:t>
            </a:r>
            <a:r>
              <a:rPr sz="2400" spc="-7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400" spc="-34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om</a:t>
            </a:r>
            <a:r>
              <a:rPr sz="2400" spc="-6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them. Of</a:t>
            </a:r>
            <a:r>
              <a:rPr sz="24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entime</a:t>
            </a:r>
            <a:r>
              <a:rPr sz="24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4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they</a:t>
            </a:r>
            <a:r>
              <a:rPr sz="2400" spc="-6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400" spc="-59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4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4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9" dirty="0" smtClean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uil</a:t>
            </a:r>
            <a:r>
              <a:rPr sz="2400" spc="4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-in </a:t>
            </a:r>
            <a:endParaRPr sz="2400">
              <a:latin typeface="Constantia"/>
              <a:cs typeface="Constantia"/>
            </a:endParaRPr>
          </a:p>
          <a:p>
            <a:pPr marL="12700" algn="just">
              <a:lnSpc>
                <a:spcPts val="2929"/>
              </a:lnSpc>
              <a:spcBef>
                <a:spcPts val="1104"/>
              </a:spcBef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links</a:t>
            </a:r>
            <a:r>
              <a:rPr sz="2400" spc="-75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29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400" spc="-11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400" spc="-11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database, f</a:t>
            </a:r>
            <a:r>
              <a:rPr sz="24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om</a:t>
            </a:r>
            <a:r>
              <a:rPr sz="2400" spc="-10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29" dirty="0" smtClean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hich</a:t>
            </a:r>
            <a:r>
              <a:rPr sz="24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400" spc="4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400" spc="-125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ex</a:t>
            </a:r>
            <a:r>
              <a:rPr sz="2400" spc="4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spc="-29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act</a:t>
            </a:r>
            <a:r>
              <a:rPr sz="2400" spc="-12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24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based </a:t>
            </a:r>
            <a:endParaRPr sz="2400">
              <a:latin typeface="Constantia"/>
              <a:cs typeface="Constantia"/>
            </a:endParaRPr>
          </a:p>
          <a:p>
            <a:pPr marL="12700" algn="just">
              <a:lnSpc>
                <a:spcPts val="2929"/>
              </a:lnSpc>
              <a:spcBef>
                <a:spcPts val="1104"/>
              </a:spcBef>
            </a:pPr>
            <a:r>
              <a:rPr sz="24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on input from the users</a:t>
            </a:r>
            <a:endParaRPr sz="2400">
              <a:latin typeface="Constantia"/>
              <a:cs typeface="Constantia"/>
            </a:endParaRPr>
          </a:p>
          <a:p>
            <a:pPr marL="12700" marR="4566917" algn="just">
              <a:lnSpc>
                <a:spcPct val="101725"/>
              </a:lnSpc>
              <a:spcBef>
                <a:spcPts val="1878"/>
              </a:spcBef>
            </a:pPr>
            <a:r>
              <a:rPr sz="2400" spc="-9" dirty="0" smtClean="0">
                <a:solidFill>
                  <a:srgbClr val="001F5F"/>
                </a:solidFill>
                <a:latin typeface="Constantia"/>
                <a:cs typeface="Constantia"/>
              </a:rPr>
              <a:t>Created in real time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3444" y="5969017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2315" y="697991"/>
            <a:ext cx="8461248" cy="5893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308" y="0"/>
            <a:ext cx="530504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888" y="-68579"/>
            <a:ext cx="522122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938141"/>
            <a:ext cx="272800" cy="432308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840" y="962135"/>
            <a:ext cx="6238845" cy="1164284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Database-Driven Web Applications</a:t>
            </a:r>
            <a:endParaRPr sz="3200">
              <a:latin typeface="Constantia"/>
              <a:cs typeface="Constantia"/>
            </a:endParaRPr>
          </a:p>
          <a:p>
            <a:pPr marL="12700" marR="61036">
              <a:lnSpc>
                <a:spcPct val="101725"/>
              </a:lnSpc>
              <a:spcBef>
                <a:spcPts val="1691"/>
              </a:spcBef>
            </a:pPr>
            <a:r>
              <a:rPr sz="32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of </a:t>
            </a:r>
            <a:r>
              <a:rPr sz="3200" spc="-17" dirty="0" smtClean="0">
                <a:solidFill>
                  <a:srgbClr val="FF0000"/>
                </a:solidFill>
                <a:latin typeface="Constantia"/>
                <a:cs typeface="Constantia"/>
              </a:rPr>
              <a:t>concurrent </a:t>
            </a:r>
            <a:r>
              <a:rPr sz="32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database operations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4280" y="962135"/>
            <a:ext cx="625590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4988" y="962135"/>
            <a:ext cx="672558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dirty="0" smtClean="0">
                <a:solidFill>
                  <a:srgbClr val="001F5F"/>
                </a:solidFill>
                <a:latin typeface="Constantia"/>
                <a:cs typeface="Constantia"/>
              </a:rPr>
              <a:t>full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499098"/>
            <a:ext cx="272800" cy="432308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840" y="2523092"/>
            <a:ext cx="6377261" cy="1808022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 marR="65112">
              <a:lnSpc>
                <a:spcPts val="3304"/>
              </a:lnSpc>
            </a:pPr>
            <a:r>
              <a:rPr sz="32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So the </a:t>
            </a:r>
            <a:r>
              <a:rPr sz="3200" spc="-18" dirty="0" smtClean="0">
                <a:solidFill>
                  <a:srgbClr val="FF0000"/>
                </a:solidFill>
                <a:latin typeface="Constantia"/>
                <a:cs typeface="Constantia"/>
              </a:rPr>
              <a:t>question </a:t>
            </a:r>
            <a:r>
              <a:rPr sz="32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endParaRPr sz="3200">
              <a:latin typeface="Constantia"/>
              <a:cs typeface="Constantia"/>
            </a:endParaRPr>
          </a:p>
          <a:p>
            <a:pPr marL="127304">
              <a:lnSpc>
                <a:spcPct val="101725"/>
              </a:lnSpc>
              <a:spcBef>
                <a:spcPts val="2211"/>
              </a:spcBef>
            </a:pPr>
            <a:r>
              <a:rPr sz="2800" spc="-275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800" spc="-32" dirty="0" smtClean="0">
                <a:solidFill>
                  <a:srgbClr val="001F5F"/>
                </a:solidFill>
                <a:latin typeface="Constantia"/>
                <a:cs typeface="Constantia"/>
              </a:rPr>
              <a:t>How can we manage </a:t>
            </a:r>
            <a:r>
              <a:rPr sz="2800" spc="-32" dirty="0" smtClean="0">
                <a:solidFill>
                  <a:srgbClr val="FF0000"/>
                </a:solidFill>
                <a:latin typeface="Constantia"/>
                <a:cs typeface="Constantia"/>
              </a:rPr>
              <a:t>concurrent access</a:t>
            </a:r>
            <a:endParaRPr sz="2800">
              <a:latin typeface="Constantia"/>
              <a:cs typeface="Constantia"/>
            </a:endParaRPr>
          </a:p>
          <a:p>
            <a:pPr marL="413766" marR="65112">
              <a:lnSpc>
                <a:spcPct val="101725"/>
              </a:lnSpc>
              <a:spcBef>
                <a:spcPts val="1622"/>
              </a:spcBef>
            </a:pPr>
            <a:r>
              <a:rPr sz="28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records, tables &amp; databases?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4333" y="3310314"/>
            <a:ext cx="391290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r>
              <a:rPr sz="28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694293"/>
            <a:ext cx="272800" cy="432308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8840" y="4718287"/>
            <a:ext cx="6706953" cy="1800070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 marR="56404">
              <a:lnSpc>
                <a:spcPts val="3304"/>
              </a:lnSpc>
            </a:pPr>
            <a:r>
              <a:rPr sz="3200" spc="-1" dirty="0" smtClean="0">
                <a:solidFill>
                  <a:srgbClr val="FF0000"/>
                </a:solidFill>
                <a:latin typeface="Constantia"/>
                <a:cs typeface="Constantia"/>
              </a:rPr>
              <a:t>Solutions</a:t>
            </a:r>
            <a:endParaRPr sz="3200">
              <a:latin typeface="Constantia"/>
              <a:cs typeface="Constantia"/>
            </a:endParaRPr>
          </a:p>
          <a:p>
            <a:pPr marL="127304">
              <a:lnSpc>
                <a:spcPct val="101725"/>
              </a:lnSpc>
              <a:spcBef>
                <a:spcPts val="2211"/>
              </a:spcBef>
            </a:pPr>
            <a:r>
              <a:rPr sz="2800" spc="-275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8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Using Concurrency </a:t>
            </a:r>
            <a:r>
              <a:rPr sz="28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Control </a:t>
            </a:r>
            <a:r>
              <a:rPr sz="28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Mechanisms</a:t>
            </a:r>
            <a:endParaRPr sz="2800">
              <a:latin typeface="Constantia"/>
              <a:cs typeface="Constantia"/>
            </a:endParaRPr>
          </a:p>
          <a:p>
            <a:pPr marL="584454" marR="56404">
              <a:lnSpc>
                <a:spcPct val="101725"/>
              </a:lnSpc>
              <a:spcBef>
                <a:spcPts val="2046"/>
              </a:spcBef>
            </a:pPr>
            <a:r>
              <a:rPr sz="2400" spc="-303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 </a:t>
            </a:r>
            <a:r>
              <a:rPr sz="2400" spc="2" dirty="0" smtClean="0">
                <a:solidFill>
                  <a:srgbClr val="FF0000"/>
                </a:solidFill>
                <a:latin typeface="Constantia"/>
                <a:cs typeface="Constantia"/>
              </a:rPr>
              <a:t>Locking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892" y="659891"/>
            <a:ext cx="8359140" cy="5794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308" y="0"/>
            <a:ext cx="530504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888" y="-68579"/>
            <a:ext cx="522122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5940" y="874160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840" y="894380"/>
            <a:ext cx="6739461" cy="368300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7" dirty="0" smtClean="0">
                <a:solidFill>
                  <a:srgbClr val="001F5F"/>
                </a:solidFill>
                <a:latin typeface="Constantia"/>
                <a:cs typeface="Constantia"/>
              </a:rPr>
              <a:t>Concurrency control and locking mechanism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44" y="1505475"/>
            <a:ext cx="210718" cy="915796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924"/>
              </a:spcBef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9906" y="1523448"/>
            <a:ext cx="6658179" cy="2013406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 marR="45765">
              <a:lnSpc>
                <a:spcPts val="2500"/>
              </a:lnSpc>
            </a:pPr>
            <a:r>
              <a:rPr sz="24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is used by DBMSs for the </a:t>
            </a:r>
            <a:r>
              <a:rPr sz="24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sharing </a:t>
            </a:r>
            <a:r>
              <a:rPr sz="24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of </a:t>
            </a:r>
            <a:r>
              <a:rPr sz="24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data</a:t>
            </a:r>
            <a:endParaRPr sz="2400">
              <a:latin typeface="Constantia"/>
              <a:cs typeface="Constantia"/>
            </a:endParaRPr>
          </a:p>
          <a:p>
            <a:pPr marL="12700" marR="124089">
              <a:lnSpc>
                <a:spcPts val="2929"/>
              </a:lnSpc>
              <a:spcBef>
                <a:spcPts val="1556"/>
              </a:spcBef>
            </a:pPr>
            <a:r>
              <a:rPr sz="24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the primary </a:t>
            </a:r>
            <a:r>
              <a:rPr sz="24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use </a:t>
            </a:r>
            <a:r>
              <a:rPr sz="24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of locking is to </a:t>
            </a:r>
            <a:r>
              <a:rPr sz="24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solve concurrency </a:t>
            </a:r>
            <a:endParaRPr sz="2400">
              <a:latin typeface="Constantia"/>
              <a:cs typeface="Constantia"/>
            </a:endParaRPr>
          </a:p>
          <a:p>
            <a:pPr marL="12700" marR="124089">
              <a:lnSpc>
                <a:spcPts val="2929"/>
              </a:lnSpc>
              <a:spcBef>
                <a:spcPts val="1101"/>
              </a:spcBef>
            </a:pPr>
            <a:r>
              <a:rPr sz="2400" spc="-4" dirty="0" smtClean="0">
                <a:solidFill>
                  <a:srgbClr val="FF0000"/>
                </a:solidFill>
                <a:latin typeface="Constantia"/>
                <a:cs typeface="Constantia"/>
              </a:rPr>
              <a:t>problems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879"/>
              </a:spcBef>
            </a:pPr>
            <a:r>
              <a:rPr sz="24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is necessary to </a:t>
            </a:r>
            <a:r>
              <a:rPr sz="24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ensure data consistency </a:t>
            </a:r>
            <a:r>
              <a:rPr sz="24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when there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3188359"/>
            <a:ext cx="210903" cy="330504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36176" y="3206350"/>
            <a:ext cx="488543" cy="330504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29" dirty="0" smtClean="0">
                <a:solidFill>
                  <a:srgbClr val="001F5F"/>
                </a:solidFill>
                <a:latin typeface="Constantia"/>
                <a:cs typeface="Constantia"/>
              </a:rPr>
              <a:t>is a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906" y="3718643"/>
            <a:ext cx="5726804" cy="84272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9" dirty="0" smtClean="0">
                <a:solidFill>
                  <a:srgbClr val="001F5F"/>
                </a:solidFill>
                <a:latin typeface="Constantia"/>
                <a:cs typeface="Constantia"/>
              </a:rPr>
              <a:t>possibility of multiple clients accessing and</a:t>
            </a:r>
            <a:endParaRPr sz="2400">
              <a:latin typeface="Constantia"/>
              <a:cs typeface="Constantia"/>
            </a:endParaRPr>
          </a:p>
          <a:p>
            <a:pPr marL="12700" marR="45720">
              <a:lnSpc>
                <a:spcPct val="101725"/>
              </a:lnSpc>
              <a:spcBef>
                <a:spcPts val="980"/>
              </a:spcBef>
            </a:pPr>
            <a:r>
              <a:rPr sz="24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modifying the same data at the same time.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07402" y="3718643"/>
            <a:ext cx="1138360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3" dirty="0" smtClean="0">
                <a:solidFill>
                  <a:srgbClr val="001F5F"/>
                </a:solidFill>
                <a:latin typeface="Constantia"/>
                <a:cs typeface="Constantia"/>
              </a:rPr>
              <a:t>possibly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825384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8840" y="4845604"/>
            <a:ext cx="2874574" cy="1544738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 marR="48415">
              <a:lnSpc>
                <a:spcPts val="2800"/>
              </a:lnSpc>
            </a:pPr>
            <a:r>
              <a:rPr sz="2700" spc="-17" dirty="0" smtClean="0">
                <a:solidFill>
                  <a:srgbClr val="FF0000"/>
                </a:solidFill>
                <a:latin typeface="Constantia"/>
                <a:cs typeface="Constantia"/>
              </a:rPr>
              <a:t>Locking Types:</a:t>
            </a:r>
            <a:endParaRPr sz="2700">
              <a:latin typeface="Constantia"/>
              <a:cs typeface="Constantia"/>
            </a:endParaRPr>
          </a:p>
          <a:p>
            <a:pPr marL="127304">
              <a:lnSpc>
                <a:spcPct val="101725"/>
              </a:lnSpc>
              <a:spcBef>
                <a:spcPts val="1585"/>
              </a:spcBef>
            </a:pPr>
            <a:r>
              <a:rPr sz="2400" spc="-76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 </a:t>
            </a:r>
            <a:r>
              <a:rPr sz="2400" spc="-4" dirty="0" smtClean="0">
                <a:solidFill>
                  <a:srgbClr val="FF0000"/>
                </a:solidFill>
                <a:latin typeface="Constantia"/>
                <a:cs typeface="Constantia"/>
              </a:rPr>
              <a:t>table-level </a:t>
            </a:r>
            <a:r>
              <a:rPr sz="2400" spc="-4" dirty="0" smtClean="0">
                <a:solidFill>
                  <a:srgbClr val="001F5F"/>
                </a:solidFill>
                <a:latin typeface="Constantia"/>
                <a:cs typeface="Constantia"/>
              </a:rPr>
              <a:t>locks &amp;</a:t>
            </a:r>
            <a:endParaRPr sz="2400">
              <a:latin typeface="Constantia"/>
              <a:cs typeface="Constantia"/>
            </a:endParaRPr>
          </a:p>
          <a:p>
            <a:pPr marL="127304" marR="48415">
              <a:lnSpc>
                <a:spcPct val="101725"/>
              </a:lnSpc>
              <a:spcBef>
                <a:spcPts val="1678"/>
              </a:spcBef>
            </a:pPr>
            <a:r>
              <a:rPr sz="2400" spc="-76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 </a:t>
            </a:r>
            <a:r>
              <a:rPr sz="24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row-level </a:t>
            </a:r>
            <a:r>
              <a:rPr sz="24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locks.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364236" y="592834"/>
            <a:ext cx="8779764" cy="6265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608" y="659890"/>
            <a:ext cx="8817864" cy="6198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685799"/>
            <a:ext cx="8686800" cy="6172198"/>
          </a:xfrm>
          <a:custGeom>
            <a:avLst/>
            <a:gdLst/>
            <a:ahLst/>
            <a:cxnLst/>
            <a:rect l="l" t="t" r="r" b="b"/>
            <a:pathLst>
              <a:path w="8686800" h="6172198">
                <a:moveTo>
                  <a:pt x="8686800" y="6172198"/>
                </a:moveTo>
                <a:lnTo>
                  <a:pt x="8686800" y="0"/>
                </a:lnTo>
                <a:lnTo>
                  <a:pt x="0" y="0"/>
                </a:lnTo>
                <a:lnTo>
                  <a:pt x="0" y="6172198"/>
                </a:lnTo>
                <a:lnTo>
                  <a:pt x="8686800" y="6172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685799"/>
            <a:ext cx="8686800" cy="6172198"/>
          </a:xfrm>
          <a:custGeom>
            <a:avLst/>
            <a:gdLst/>
            <a:ahLst/>
            <a:cxnLst/>
            <a:rect l="l" t="t" r="r" b="b"/>
            <a:pathLst>
              <a:path w="8686800" h="6172198">
                <a:moveTo>
                  <a:pt x="8686800" y="6172198"/>
                </a:moveTo>
                <a:lnTo>
                  <a:pt x="0" y="6172198"/>
                </a:lnTo>
                <a:lnTo>
                  <a:pt x="0" y="0"/>
                </a:lnTo>
                <a:lnTo>
                  <a:pt x="8686800" y="0"/>
                </a:lnTo>
                <a:lnTo>
                  <a:pt x="8686800" y="617219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428" y="50292"/>
            <a:ext cx="8767572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308" y="0"/>
            <a:ext cx="668121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76212"/>
            <a:ext cx="8686800" cy="533133"/>
          </a:xfrm>
          <a:custGeom>
            <a:avLst/>
            <a:gdLst/>
            <a:ahLst/>
            <a:cxnLst/>
            <a:rect l="l" t="t" r="r" b="b"/>
            <a:pathLst>
              <a:path w="8686800" h="533133">
                <a:moveTo>
                  <a:pt x="0" y="533133"/>
                </a:moveTo>
                <a:lnTo>
                  <a:pt x="8686800" y="533133"/>
                </a:lnTo>
                <a:lnTo>
                  <a:pt x="86868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888" y="-68579"/>
            <a:ext cx="659739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863140"/>
            <a:ext cx="218131" cy="342391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881832"/>
            <a:ext cx="2340839" cy="342391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19" dirty="0" smtClean="0">
                <a:solidFill>
                  <a:srgbClr val="FF0000"/>
                </a:solidFill>
                <a:latin typeface="Constantia"/>
                <a:cs typeface="Constantia"/>
              </a:rPr>
              <a:t>Table-level locks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1445687"/>
            <a:ext cx="195151" cy="1377568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 marR="185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764"/>
              </a:spcBef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869"/>
              </a:spcBef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1462132"/>
            <a:ext cx="7646257" cy="4932426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 marR="51159">
              <a:lnSpc>
                <a:spcPts val="2295"/>
              </a:lnSpc>
            </a:pPr>
            <a:r>
              <a:rPr sz="22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locks the </a:t>
            </a:r>
            <a:r>
              <a:rPr sz="22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entire table </a:t>
            </a:r>
            <a:r>
              <a:rPr sz="22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while performing operations on the table</a:t>
            </a:r>
            <a:endParaRPr sz="2200">
              <a:latin typeface="Constantia"/>
              <a:cs typeface="Constantia"/>
            </a:endParaRPr>
          </a:p>
          <a:p>
            <a:pPr marL="12700" marR="51159">
              <a:lnSpc>
                <a:spcPct val="101725"/>
              </a:lnSpc>
              <a:spcBef>
                <a:spcPts val="1426"/>
              </a:spcBef>
            </a:pPr>
            <a:r>
              <a:rPr sz="22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allows </a:t>
            </a:r>
            <a:r>
              <a:rPr sz="2200" spc="-23" dirty="0" smtClean="0">
                <a:solidFill>
                  <a:srgbClr val="FF0000"/>
                </a:solidFill>
                <a:latin typeface="Constantia"/>
                <a:cs typeface="Constantia"/>
              </a:rPr>
              <a:t>only one session </a:t>
            </a:r>
            <a:r>
              <a:rPr sz="22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to update a table </a:t>
            </a:r>
            <a:r>
              <a:rPr sz="2200" spc="-23" dirty="0" smtClean="0">
                <a:solidFill>
                  <a:srgbClr val="FF0000"/>
                </a:solidFill>
                <a:latin typeface="Constantia"/>
                <a:cs typeface="Constantia"/>
              </a:rPr>
              <a:t>at a time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538"/>
              </a:spcBef>
            </a:pPr>
            <a:r>
              <a:rPr sz="22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other sessions that want to modify the table must </a:t>
            </a:r>
            <a:r>
              <a:rPr sz="22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wait until </a:t>
            </a:r>
            <a:r>
              <a:rPr sz="22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endParaRPr sz="2200">
              <a:latin typeface="Constantia"/>
              <a:cs typeface="Constantia"/>
            </a:endParaRPr>
          </a:p>
          <a:p>
            <a:pPr marL="12700" marR="51159">
              <a:lnSpc>
                <a:spcPct val="101725"/>
              </a:lnSpc>
              <a:spcBef>
                <a:spcPts val="1012"/>
              </a:spcBef>
            </a:pPr>
            <a:r>
              <a:rPr sz="22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current </a:t>
            </a:r>
            <a:r>
              <a:rPr sz="22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DML statement </a:t>
            </a:r>
            <a:r>
              <a:rPr sz="22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finishes</a:t>
            </a:r>
            <a:endParaRPr sz="2200">
              <a:latin typeface="Constantia"/>
              <a:cs typeface="Constantia"/>
            </a:endParaRPr>
          </a:p>
          <a:p>
            <a:pPr marL="12700" marR="51159">
              <a:lnSpc>
                <a:spcPct val="101725"/>
              </a:lnSpc>
              <a:spcBef>
                <a:spcPts val="1538"/>
              </a:spcBef>
            </a:pPr>
            <a:r>
              <a:rPr sz="2200" spc="-22" dirty="0" smtClean="0">
                <a:solidFill>
                  <a:srgbClr val="FF0000"/>
                </a:solidFill>
                <a:latin typeface="Constantia"/>
                <a:cs typeface="Constantia"/>
              </a:rPr>
              <a:t>deadlocks </a:t>
            </a:r>
            <a:r>
              <a:rPr sz="2200" spc="-22" dirty="0" smtClean="0">
                <a:solidFill>
                  <a:srgbClr val="001F5F"/>
                </a:solidFill>
                <a:latin typeface="Constantia"/>
                <a:cs typeface="Constantia"/>
              </a:rPr>
              <a:t>can be fairly easily avoided</a:t>
            </a:r>
            <a:endParaRPr sz="2200">
              <a:latin typeface="Constantia"/>
              <a:cs typeface="Constantia"/>
            </a:endParaRPr>
          </a:p>
          <a:p>
            <a:pPr marL="12700" marR="71272">
              <a:lnSpc>
                <a:spcPts val="2685"/>
              </a:lnSpc>
              <a:spcBef>
                <a:spcPts val="1538"/>
              </a:spcBef>
            </a:pPr>
            <a:r>
              <a:rPr sz="22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has </a:t>
            </a:r>
            <a:r>
              <a:rPr sz="2200" spc="-25" dirty="0" smtClean="0">
                <a:solidFill>
                  <a:srgbClr val="FF0000"/>
                </a:solidFill>
                <a:latin typeface="Constantia"/>
                <a:cs typeface="Constantia"/>
              </a:rPr>
              <a:t>poor performance </a:t>
            </a:r>
            <a:r>
              <a:rPr sz="22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in applications that do a large number of </a:t>
            </a:r>
            <a:endParaRPr sz="2200">
              <a:latin typeface="Constantia"/>
              <a:cs typeface="Constantia"/>
            </a:endParaRPr>
          </a:p>
          <a:p>
            <a:pPr marL="12700" marR="71272">
              <a:lnSpc>
                <a:spcPts val="2685"/>
              </a:lnSpc>
              <a:spcBef>
                <a:spcPts val="1012"/>
              </a:spcBef>
            </a:pPr>
            <a:r>
              <a:rPr sz="2200" spc="-22" dirty="0" smtClean="0">
                <a:solidFill>
                  <a:srgbClr val="001F5F"/>
                </a:solidFill>
                <a:latin typeface="Constantia"/>
                <a:cs typeface="Constantia"/>
              </a:rPr>
              <a:t>concurrent reads and writes</a:t>
            </a:r>
            <a:endParaRPr sz="2200">
              <a:latin typeface="Constantia"/>
              <a:cs typeface="Constantia"/>
            </a:endParaRPr>
          </a:p>
          <a:p>
            <a:pPr marL="12700" marR="51159">
              <a:lnSpc>
                <a:spcPct val="101725"/>
              </a:lnSpc>
              <a:spcBef>
                <a:spcPts val="1721"/>
              </a:spcBef>
            </a:pPr>
            <a:r>
              <a:rPr sz="2200" spc="-23" dirty="0" smtClean="0">
                <a:solidFill>
                  <a:srgbClr val="FF0000"/>
                </a:solidFill>
                <a:latin typeface="Constantia"/>
                <a:cs typeface="Constantia"/>
              </a:rPr>
              <a:t>suitable </a:t>
            </a:r>
            <a:r>
              <a:rPr sz="22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for </a:t>
            </a:r>
            <a:r>
              <a:rPr sz="2200" spc="-23" dirty="0" smtClean="0">
                <a:solidFill>
                  <a:srgbClr val="FF0000"/>
                </a:solidFill>
                <a:latin typeface="Constantia"/>
                <a:cs typeface="Constantia"/>
              </a:rPr>
              <a:t>read-only</a:t>
            </a:r>
            <a:r>
              <a:rPr sz="22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, </a:t>
            </a:r>
            <a:r>
              <a:rPr sz="2200" spc="-23" dirty="0" smtClean="0">
                <a:solidFill>
                  <a:srgbClr val="FF0000"/>
                </a:solidFill>
                <a:latin typeface="Constantia"/>
                <a:cs typeface="Constantia"/>
              </a:rPr>
              <a:t>read-mostly</a:t>
            </a:r>
            <a:r>
              <a:rPr sz="22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, or </a:t>
            </a:r>
            <a:r>
              <a:rPr sz="2200" spc="-23" dirty="0" smtClean="0">
                <a:solidFill>
                  <a:srgbClr val="FF0000"/>
                </a:solidFill>
                <a:latin typeface="Constantia"/>
                <a:cs typeface="Constantia"/>
              </a:rPr>
              <a:t>single-user </a:t>
            </a:r>
            <a:r>
              <a:rPr sz="22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applications</a:t>
            </a:r>
            <a:endParaRPr sz="2200">
              <a:latin typeface="Constantia"/>
              <a:cs typeface="Constantia"/>
            </a:endParaRPr>
          </a:p>
          <a:p>
            <a:pPr marL="12700" marR="51159">
              <a:lnSpc>
                <a:spcPct val="101725"/>
              </a:lnSpc>
              <a:spcBef>
                <a:spcPts val="1540"/>
              </a:spcBef>
            </a:pPr>
            <a:r>
              <a:rPr sz="22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MySQL uses </a:t>
            </a:r>
            <a:r>
              <a:rPr sz="2200" spc="-17" dirty="0" smtClean="0">
                <a:solidFill>
                  <a:srgbClr val="FF0000"/>
                </a:solidFill>
                <a:latin typeface="Constantia"/>
                <a:cs typeface="Constantia"/>
              </a:rPr>
              <a:t>table-level locking </a:t>
            </a:r>
            <a:r>
              <a:rPr sz="22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for MyISAM, MEMORY, and</a:t>
            </a:r>
            <a:endParaRPr sz="2200">
              <a:latin typeface="Constantia"/>
              <a:cs typeface="Constantia"/>
            </a:endParaRPr>
          </a:p>
          <a:p>
            <a:pPr marL="12700" marR="51159">
              <a:lnSpc>
                <a:spcPct val="101725"/>
              </a:lnSpc>
              <a:spcBef>
                <a:spcPts val="1010"/>
              </a:spcBef>
            </a:pPr>
            <a:r>
              <a:rPr sz="22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MERGE tables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3525058"/>
            <a:ext cx="194966" cy="840739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761"/>
              </a:spcBef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3444" y="5067727"/>
            <a:ext cx="195151" cy="84105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 marR="185">
              <a:lnSpc>
                <a:spcPts val="2155"/>
              </a:lnSpc>
            </a:pPr>
            <a:r>
              <a:rPr sz="2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763"/>
              </a:spcBef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2420" y="656842"/>
            <a:ext cx="8340852" cy="6201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308" y="0"/>
            <a:ext cx="668121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888" y="-68579"/>
            <a:ext cx="659739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845231"/>
            <a:ext cx="194966" cy="30429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40" y="861676"/>
            <a:ext cx="1926849" cy="304291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Row-level locks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444" y="1363329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906" y="1378336"/>
            <a:ext cx="7174513" cy="4487493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33808">
              <a:lnSpc>
                <a:spcPts val="2105"/>
              </a:lnSpc>
            </a:pPr>
            <a:r>
              <a:rPr sz="20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possible to lock a single row while other sessions are still able to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816"/>
              </a:spcBef>
            </a:pP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access the rest of the table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1398"/>
              </a:spcBef>
            </a:pPr>
            <a:r>
              <a:rPr sz="20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simultaneous write access </a:t>
            </a: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by multiple sessions</a:t>
            </a:r>
            <a:endParaRPr sz="2000">
              <a:latin typeface="Constantia"/>
              <a:cs typeface="Constantia"/>
            </a:endParaRPr>
          </a:p>
          <a:p>
            <a:pPr marL="12700" marR="96130">
              <a:lnSpc>
                <a:spcPts val="2441"/>
              </a:lnSpc>
              <a:spcBef>
                <a:spcPts val="1398"/>
              </a:spcBef>
            </a:pP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allow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high performance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at a very high level of concurrency at the </a:t>
            </a:r>
            <a:endParaRPr sz="2000">
              <a:latin typeface="Constantia"/>
              <a:cs typeface="Constantia"/>
            </a:endParaRPr>
          </a:p>
          <a:p>
            <a:pPr marL="12700" marR="96130">
              <a:lnSpc>
                <a:spcPts val="2441"/>
              </a:lnSpc>
              <a:spcBef>
                <a:spcPts val="920"/>
              </a:spcBef>
            </a:pP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cost of greater complexity in the implementation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1565"/>
              </a:spcBef>
            </a:pPr>
            <a:r>
              <a:rPr sz="2000" dirty="0" smtClean="0">
                <a:solidFill>
                  <a:srgbClr val="001F5F"/>
                </a:solidFill>
                <a:latin typeface="Constantia"/>
                <a:cs typeface="Constantia"/>
              </a:rPr>
              <a:t>sl</a:t>
            </a:r>
            <a:r>
              <a:rPr sz="2000" spc="-29" dirty="0" smtClean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000" spc="-12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orman</a:t>
            </a:r>
            <a:r>
              <a:rPr sz="20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6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000" spc="-12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pp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licat</a:t>
            </a: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2000" spc="-6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000" spc="-44" dirty="0" smtClean="0">
                <a:solidFill>
                  <a:srgbClr val="001F5F"/>
                </a:solidFill>
                <a:latin typeface="Constantia"/>
                <a:cs typeface="Constantia"/>
              </a:rPr>
              <a:t>av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10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4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2000" spc="-34" dirty="0" smtClean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000" spc="-7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ob</a:t>
            </a: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bility</a:t>
            </a:r>
            <a:r>
              <a:rPr sz="2000" spc="-125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of 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920"/>
              </a:spcBef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lock contention as well as higher probability of bugs.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1565"/>
              </a:spcBef>
            </a:pP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very difficult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to completely avoid deadlocks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1398"/>
              </a:spcBef>
            </a:pP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MySQL uses </a:t>
            </a:r>
            <a:r>
              <a:rPr sz="2000" spc="-9" dirty="0" smtClean="0">
                <a:solidFill>
                  <a:srgbClr val="FF0000"/>
                </a:solidFill>
                <a:latin typeface="Constantia"/>
                <a:cs typeface="Constantia"/>
              </a:rPr>
              <a:t>row-level locking </a:t>
            </a: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for InnoDB tables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1400"/>
              </a:spcBef>
            </a:pP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suitable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for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multi-user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,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highly concurrent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2278110"/>
            <a:ext cx="180140" cy="76758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600"/>
              </a:spcBef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3680444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3444" y="4595225"/>
            <a:ext cx="180326" cy="1255579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 marR="185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600"/>
              </a:spcBef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701"/>
              </a:spcBef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64236" y="592834"/>
            <a:ext cx="8779764" cy="6265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892" y="659890"/>
            <a:ext cx="8865108" cy="6198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685799"/>
            <a:ext cx="8686800" cy="6172198"/>
          </a:xfrm>
          <a:custGeom>
            <a:avLst/>
            <a:gdLst/>
            <a:ahLst/>
            <a:cxnLst/>
            <a:rect l="l" t="t" r="r" b="b"/>
            <a:pathLst>
              <a:path w="8686800" h="6172198">
                <a:moveTo>
                  <a:pt x="8686800" y="6172198"/>
                </a:moveTo>
                <a:lnTo>
                  <a:pt x="8686800" y="0"/>
                </a:lnTo>
                <a:lnTo>
                  <a:pt x="0" y="0"/>
                </a:lnTo>
                <a:lnTo>
                  <a:pt x="0" y="6172198"/>
                </a:lnTo>
                <a:lnTo>
                  <a:pt x="8686800" y="6172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308" y="0"/>
            <a:ext cx="668121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6888" y="-68579"/>
            <a:ext cx="659739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5940" y="874160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40" y="894380"/>
            <a:ext cx="2135403" cy="368300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20" dirty="0" smtClean="0">
                <a:solidFill>
                  <a:srgbClr val="FF0000"/>
                </a:solidFill>
                <a:latin typeface="Constantia"/>
                <a:cs typeface="Constantia"/>
              </a:rPr>
              <a:t>Types of locks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44" y="1505475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9906" y="1523448"/>
            <a:ext cx="1350787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6" dirty="0" smtClean="0">
                <a:solidFill>
                  <a:srgbClr val="FF0000"/>
                </a:solidFill>
                <a:latin typeface="Constantia"/>
                <a:cs typeface="Constantia"/>
              </a:rPr>
              <a:t>Read </a:t>
            </a:r>
            <a:r>
              <a:rPr sz="2400" spc="-6" dirty="0" smtClean="0">
                <a:solidFill>
                  <a:srgbClr val="001F5F"/>
                </a:solidFill>
                <a:latin typeface="Constantia"/>
                <a:cs typeface="Constantia"/>
              </a:rPr>
              <a:t>lock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2055606"/>
            <a:ext cx="180140" cy="76758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600"/>
              </a:spcBef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9194" y="2070613"/>
            <a:ext cx="7374779" cy="1682242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The session that holds the lock </a:t>
            </a:r>
            <a:r>
              <a:rPr sz="2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can read </a:t>
            </a: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the table (but </a:t>
            </a:r>
            <a:r>
              <a:rPr sz="2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not write </a:t>
            </a: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it).</a:t>
            </a:r>
            <a:endParaRPr sz="2000">
              <a:latin typeface="Constantia"/>
              <a:cs typeface="Constantia"/>
            </a:endParaRPr>
          </a:p>
          <a:p>
            <a:pPr marL="12700" marR="19047">
              <a:lnSpc>
                <a:spcPct val="101725"/>
              </a:lnSpc>
              <a:spcBef>
                <a:spcPts val="1293"/>
              </a:spcBef>
            </a:pP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Multiple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sessions can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acquire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a READ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lock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for the table at the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same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ct val="101725"/>
              </a:lnSpc>
              <a:spcBef>
                <a:spcPts val="920"/>
              </a:spcBef>
            </a:pP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time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ct val="101725"/>
              </a:lnSpc>
              <a:spcBef>
                <a:spcPts val="1398"/>
              </a:spcBef>
            </a:pPr>
            <a:r>
              <a:rPr sz="20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Other sessions are not allowed to acquire a WRITE lock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0594" y="3457940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444" y="3981086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906" y="3999059"/>
            <a:ext cx="1443751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18" dirty="0" smtClean="0">
                <a:solidFill>
                  <a:srgbClr val="FF0000"/>
                </a:solidFill>
                <a:latin typeface="Constantia"/>
                <a:cs typeface="Constantia"/>
              </a:rPr>
              <a:t>Write </a:t>
            </a:r>
            <a:r>
              <a:rPr sz="24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lock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4531217"/>
            <a:ext cx="180140" cy="76758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600"/>
              </a:spcBef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9194" y="4546224"/>
            <a:ext cx="7252519" cy="2108962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46508">
              <a:lnSpc>
                <a:spcPts val="2105"/>
              </a:lnSpc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The session that holds the lock can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read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write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to the table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293"/>
              </a:spcBef>
            </a:pPr>
            <a:r>
              <a:rPr sz="2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Only </a:t>
            </a: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session </a:t>
            </a: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that holds the lock can </a:t>
            </a:r>
            <a:r>
              <a:rPr sz="2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access </a:t>
            </a: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table</a:t>
            </a: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. </a:t>
            </a:r>
            <a:r>
              <a:rPr sz="2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No </a:t>
            </a: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other</a:t>
            </a:r>
            <a:endParaRPr sz="2000">
              <a:latin typeface="Constantia"/>
              <a:cs typeface="Constantia"/>
            </a:endParaRPr>
          </a:p>
          <a:p>
            <a:pPr marL="12700" marR="46508">
              <a:lnSpc>
                <a:spcPct val="101725"/>
              </a:lnSpc>
              <a:spcBef>
                <a:spcPts val="920"/>
              </a:spcBef>
            </a:pPr>
            <a:r>
              <a:rPr sz="20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session </a:t>
            </a: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can </a:t>
            </a:r>
            <a:r>
              <a:rPr sz="20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access </a:t>
            </a: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it </a:t>
            </a:r>
            <a:r>
              <a:rPr sz="20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until </a:t>
            </a: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0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lock </a:t>
            </a: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is </a:t>
            </a:r>
            <a:r>
              <a:rPr sz="20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released</a:t>
            </a:r>
            <a:endParaRPr sz="2000">
              <a:latin typeface="Constantia"/>
              <a:cs typeface="Constantia"/>
            </a:endParaRPr>
          </a:p>
          <a:p>
            <a:pPr marL="12700" marR="46508">
              <a:lnSpc>
                <a:spcPct val="101725"/>
              </a:lnSpc>
              <a:spcBef>
                <a:spcPts val="1398"/>
              </a:spcBef>
            </a:pP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Lock requests for the table by other sessions is blocked while the</a:t>
            </a:r>
            <a:endParaRPr sz="2000">
              <a:latin typeface="Constantia"/>
              <a:cs typeface="Constantia"/>
            </a:endParaRPr>
          </a:p>
          <a:p>
            <a:pPr marL="12700" marR="46508">
              <a:lnSpc>
                <a:spcPct val="101725"/>
              </a:lnSpc>
              <a:spcBef>
                <a:spcPts val="918"/>
              </a:spcBef>
            </a:pP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WRITE lock is held.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50594" y="5933551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892" y="690371"/>
            <a:ext cx="7866888" cy="6167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308" y="0"/>
            <a:ext cx="668121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888" y="-68579"/>
            <a:ext cx="659739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904640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924860"/>
            <a:ext cx="5276135" cy="2553331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 marR="22860">
              <a:lnSpc>
                <a:spcPts val="2800"/>
              </a:lnSpc>
            </a:pPr>
            <a:r>
              <a:rPr sz="27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SQL to lock a table</a:t>
            </a:r>
            <a:endParaRPr sz="2700">
              <a:latin typeface="Constantia"/>
              <a:cs typeface="Constantia"/>
            </a:endParaRPr>
          </a:p>
          <a:p>
            <a:pPr marL="305104" algn="ctr">
              <a:lnSpc>
                <a:spcPct val="101725"/>
              </a:lnSpc>
              <a:spcBef>
                <a:spcPts val="1883"/>
              </a:spcBef>
            </a:pPr>
            <a:r>
              <a:rPr sz="2400" i="1" spc="-7" dirty="0" smtClean="0">
                <a:solidFill>
                  <a:srgbClr val="FF0000"/>
                </a:solidFill>
                <a:latin typeface="Constantia"/>
                <a:cs typeface="Constantia"/>
              </a:rPr>
              <a:t>LOCK TABLES </a:t>
            </a:r>
            <a:r>
              <a:rPr sz="2400" spc="-7" dirty="0" smtClean="0">
                <a:solidFill>
                  <a:srgbClr val="001F5F"/>
                </a:solidFill>
                <a:latin typeface="Constantia"/>
                <a:cs typeface="Constantia"/>
              </a:rPr>
              <a:t>table_name lock-type;</a:t>
            </a:r>
            <a:endParaRPr sz="2400">
              <a:latin typeface="Constantia"/>
              <a:cs typeface="Constantia"/>
            </a:endParaRPr>
          </a:p>
          <a:p>
            <a:pPr marL="1498854" marR="22860">
              <a:lnSpc>
                <a:spcPct val="101725"/>
              </a:lnSpc>
              <a:spcBef>
                <a:spcPts val="1393"/>
              </a:spcBef>
            </a:pPr>
            <a:r>
              <a:rPr sz="24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-- execute queries here</a:t>
            </a:r>
            <a:endParaRPr sz="2400">
              <a:latin typeface="Constantia"/>
              <a:cs typeface="Constantia"/>
            </a:endParaRPr>
          </a:p>
          <a:p>
            <a:pPr marL="413766" marR="22860">
              <a:lnSpc>
                <a:spcPct val="101725"/>
              </a:lnSpc>
              <a:spcBef>
                <a:spcPts val="1390"/>
              </a:spcBef>
            </a:pPr>
            <a:r>
              <a:rPr sz="2400" i="1" spc="-9" dirty="0" smtClean="0">
                <a:solidFill>
                  <a:srgbClr val="FF0000"/>
                </a:solidFill>
                <a:latin typeface="Constantia"/>
                <a:cs typeface="Constantia"/>
              </a:rPr>
              <a:t>UNLOCK TABLES</a:t>
            </a:r>
            <a:r>
              <a:rPr sz="2400" spc="-9" dirty="0" smtClean="0">
                <a:solidFill>
                  <a:srgbClr val="001F5F"/>
                </a:solidFill>
                <a:latin typeface="Constantia"/>
                <a:cs typeface="Constantia"/>
              </a:rPr>
              <a:t>;</a:t>
            </a:r>
            <a:endParaRPr sz="2400">
              <a:latin typeface="Constantia"/>
              <a:cs typeface="Constantia"/>
            </a:endParaRPr>
          </a:p>
          <a:p>
            <a:pPr marL="1011766" marR="587955" algn="ctr">
              <a:lnSpc>
                <a:spcPct val="101725"/>
              </a:lnSpc>
              <a:spcBef>
                <a:spcPts val="1532"/>
              </a:spcBef>
            </a:pPr>
            <a:r>
              <a:rPr sz="1700" spc="46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1700" spc="-7" dirty="0" smtClean="0">
                <a:solidFill>
                  <a:srgbClr val="001F5F"/>
                </a:solidFill>
                <a:latin typeface="Constantia"/>
                <a:cs typeface="Constantia"/>
              </a:rPr>
              <a:t>lock-type is either READ OR WRITE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764299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3784519"/>
            <a:ext cx="4740611" cy="1526245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 marR="46508">
              <a:lnSpc>
                <a:spcPts val="2800"/>
              </a:lnSpc>
            </a:pPr>
            <a:r>
              <a:rPr sz="2700" spc="-2" dirty="0" smtClean="0">
                <a:solidFill>
                  <a:srgbClr val="001F5F"/>
                </a:solidFill>
                <a:latin typeface="Constantia"/>
                <a:cs typeface="Constantia"/>
              </a:rPr>
              <a:t>Example</a:t>
            </a:r>
            <a:endParaRPr sz="2700">
              <a:latin typeface="Constantia"/>
              <a:cs typeface="Constantia"/>
            </a:endParaRPr>
          </a:p>
          <a:p>
            <a:pPr marL="127304">
              <a:lnSpc>
                <a:spcPct val="101725"/>
              </a:lnSpc>
              <a:spcBef>
                <a:spcPts val="1886"/>
              </a:spcBef>
            </a:pPr>
            <a:r>
              <a:rPr sz="24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mysqli_query($db, "LOCK TABLES</a:t>
            </a:r>
            <a:endParaRPr sz="2400">
              <a:latin typeface="Constantia"/>
              <a:cs typeface="Constantia"/>
            </a:endParaRPr>
          </a:p>
          <a:p>
            <a:pPr marL="645413" marR="46508">
              <a:lnSpc>
                <a:spcPct val="101725"/>
              </a:lnSpc>
              <a:spcBef>
                <a:spcPts val="1718"/>
              </a:spcBef>
            </a:pPr>
            <a:r>
              <a:rPr sz="2000" spc="-5" dirty="0" smtClean="0">
                <a:solidFill>
                  <a:srgbClr val="001F5F"/>
                </a:solidFill>
                <a:latin typeface="Constantia"/>
                <a:cs typeface="Constantia"/>
              </a:rPr>
              <a:t>for ($i = 1; $i &lt; 100000; ++$i) {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25465" y="4451839"/>
            <a:ext cx="957439" cy="330504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mytest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76441" y="4451839"/>
            <a:ext cx="1420261" cy="330504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0" dirty="0" smtClean="0">
                <a:solidFill>
                  <a:srgbClr val="FF0000"/>
                </a:solidFill>
                <a:latin typeface="Constantia"/>
                <a:cs typeface="Constantia"/>
              </a:rPr>
              <a:t>WRITE;");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7794" y="5516922"/>
            <a:ext cx="6037367" cy="241807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700" spc="-9" dirty="0" smtClean="0">
                <a:solidFill>
                  <a:srgbClr val="001F5F"/>
                </a:solidFill>
                <a:latin typeface="Constantia"/>
                <a:cs typeface="Constantia"/>
              </a:rPr>
              <a:t>mysqli_query($db, "INSERT INTO mytest VALUES ($i, $i, $i);"); }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3444" y="6032710"/>
            <a:ext cx="5457955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9" dirty="0" smtClean="0">
                <a:solidFill>
                  <a:srgbClr val="FF0000"/>
                </a:solidFill>
                <a:latin typeface="Constantia"/>
                <a:cs typeface="Constantia"/>
              </a:rPr>
              <a:t>mysqli_query($db, "UNLOCK TABLES;");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660" y="656842"/>
            <a:ext cx="7235952" cy="6201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8308" y="0"/>
            <a:ext cx="5710428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6888" y="-68579"/>
            <a:ext cx="5623560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88436" y="2116835"/>
            <a:ext cx="5655564" cy="47411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65576" y="2200654"/>
            <a:ext cx="5568696" cy="45796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81400" y="2209799"/>
            <a:ext cx="5562600" cy="4648198"/>
          </a:xfrm>
          <a:custGeom>
            <a:avLst/>
            <a:gdLst/>
            <a:ahLst/>
            <a:cxnLst/>
            <a:rect l="l" t="t" r="r" b="b"/>
            <a:pathLst>
              <a:path w="5562600" h="4648198">
                <a:moveTo>
                  <a:pt x="5562600" y="4648198"/>
                </a:moveTo>
                <a:lnTo>
                  <a:pt x="5562600" y="0"/>
                </a:lnTo>
                <a:lnTo>
                  <a:pt x="0" y="0"/>
                </a:lnTo>
                <a:lnTo>
                  <a:pt x="0" y="4648198"/>
                </a:lnTo>
                <a:lnTo>
                  <a:pt x="5562600" y="4648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81400" y="2209799"/>
            <a:ext cx="5562600" cy="4648198"/>
          </a:xfrm>
          <a:custGeom>
            <a:avLst/>
            <a:gdLst/>
            <a:ahLst/>
            <a:cxnLst/>
            <a:rect l="l" t="t" r="r" b="b"/>
            <a:pathLst>
              <a:path w="5562600" h="4648198">
                <a:moveTo>
                  <a:pt x="5562600" y="4648198"/>
                </a:moveTo>
                <a:lnTo>
                  <a:pt x="0" y="4648198"/>
                </a:lnTo>
                <a:lnTo>
                  <a:pt x="0" y="0"/>
                </a:lnTo>
                <a:lnTo>
                  <a:pt x="5562600" y="0"/>
                </a:lnTo>
                <a:lnTo>
                  <a:pt x="5562600" y="464819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35940" y="832977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8840" y="847984"/>
            <a:ext cx="3109440" cy="27990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24" dirty="0" smtClean="0">
                <a:solidFill>
                  <a:srgbClr val="FF0000"/>
                </a:solidFill>
                <a:latin typeface="Constantia"/>
                <a:cs typeface="Constantia"/>
              </a:rPr>
              <a:t>Storage Engine (Table Type)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3444" y="1303541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9906" y="1317020"/>
            <a:ext cx="6167567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is what stores, handles, and retrieves information from a table.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5940" y="1759703"/>
            <a:ext cx="180326" cy="280212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8840" y="1774728"/>
            <a:ext cx="5242791" cy="280212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The standard engines supported by MySQL are: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3444" y="2230514"/>
            <a:ext cx="164574" cy="4205097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 marR="185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440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531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529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529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532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529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529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531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529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9906" y="2243993"/>
            <a:ext cx="1876572" cy="4205097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29157">
              <a:lnSpc>
                <a:spcPts val="1900"/>
              </a:lnSpc>
            </a:pPr>
            <a:r>
              <a:rPr sz="1800" spc="-4" dirty="0" smtClean="0">
                <a:solidFill>
                  <a:srgbClr val="001F5F"/>
                </a:solidFill>
                <a:latin typeface="Constantia"/>
                <a:cs typeface="Constantia"/>
              </a:rPr>
              <a:t>MyISAM</a:t>
            </a:r>
            <a:endParaRPr sz="1800">
              <a:latin typeface="Constantia"/>
              <a:cs typeface="Constantia"/>
            </a:endParaRPr>
          </a:p>
          <a:p>
            <a:pPr marL="12700" marR="29157">
              <a:lnSpc>
                <a:spcPct val="101725"/>
              </a:lnSpc>
              <a:spcBef>
                <a:spcPts val="1163"/>
              </a:spcBef>
            </a:pP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InnoDB</a:t>
            </a:r>
            <a:endParaRPr sz="1800">
              <a:latin typeface="Constantia"/>
              <a:cs typeface="Constantia"/>
            </a:endParaRPr>
          </a:p>
          <a:p>
            <a:pPr marL="12700" marR="29157">
              <a:lnSpc>
                <a:spcPct val="101725"/>
              </a:lnSpc>
              <a:spcBef>
                <a:spcPts val="1260"/>
              </a:spcBef>
            </a:pPr>
            <a:r>
              <a:rPr sz="1800" spc="-8" dirty="0" smtClean="0">
                <a:solidFill>
                  <a:srgbClr val="001F5F"/>
                </a:solidFill>
                <a:latin typeface="Constantia"/>
                <a:cs typeface="Constantia"/>
              </a:rPr>
              <a:t>MERGE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2197"/>
              </a:lnSpc>
              <a:spcBef>
                <a:spcPts val="1258"/>
              </a:spcBef>
            </a:pPr>
            <a:r>
              <a:rPr sz="1800" dirty="0" smtClean="0">
                <a:solidFill>
                  <a:srgbClr val="001F5F"/>
                </a:solidFill>
                <a:latin typeface="Constantia"/>
                <a:cs typeface="Constantia"/>
              </a:rPr>
              <a:t>MEM</a:t>
            </a:r>
            <a:r>
              <a:rPr sz="1800" spc="4" dirty="0" smtClean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69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800" spc="-7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(HEA</a:t>
            </a:r>
            <a:r>
              <a:rPr sz="1800" spc="-4" dirty="0" smtClean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) 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2197"/>
              </a:lnSpc>
              <a:spcBef>
                <a:spcPts val="1259"/>
              </a:spcBef>
            </a:pPr>
            <a:r>
              <a:rPr sz="1800" spc="4" dirty="0" smtClean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DB</a:t>
            </a:r>
            <a:r>
              <a:rPr sz="18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(</a:t>
            </a:r>
            <a:r>
              <a:rPr sz="1800" spc="4" dirty="0" smtClean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1800" spc="-44" dirty="0" smtClean="0">
                <a:solidFill>
                  <a:srgbClr val="001F5F"/>
                </a:solidFill>
                <a:latin typeface="Constantia"/>
                <a:cs typeface="Constantia"/>
              </a:rPr>
              <a:t>k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eleyD</a:t>
            </a:r>
            <a:r>
              <a:rPr sz="1800" spc="14" dirty="0" smtClean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) 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2197"/>
              </a:lnSpc>
              <a:spcBef>
                <a:spcPts val="1259"/>
              </a:spcBef>
            </a:pPr>
            <a:r>
              <a:rPr sz="1800" spc="-6" dirty="0" smtClean="0">
                <a:solidFill>
                  <a:srgbClr val="001F5F"/>
                </a:solidFill>
                <a:latin typeface="Constantia"/>
                <a:cs typeface="Constantia"/>
              </a:rPr>
              <a:t>EXAMPLE 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2197"/>
              </a:lnSpc>
              <a:spcBef>
                <a:spcPts val="1259"/>
              </a:spcBef>
            </a:pPr>
            <a:r>
              <a:rPr sz="1800" spc="-5" dirty="0" smtClean="0">
                <a:solidFill>
                  <a:srgbClr val="001F5F"/>
                </a:solidFill>
                <a:latin typeface="Constantia"/>
                <a:cs typeface="Constantia"/>
              </a:rPr>
              <a:t>ARCHIVE</a:t>
            </a:r>
            <a:endParaRPr sz="1800">
              <a:latin typeface="Constantia"/>
              <a:cs typeface="Constantia"/>
            </a:endParaRPr>
          </a:p>
          <a:p>
            <a:pPr marL="12700" marR="479623">
              <a:lnSpc>
                <a:spcPts val="2197"/>
              </a:lnSpc>
              <a:spcBef>
                <a:spcPts val="1484"/>
              </a:spcBef>
            </a:pPr>
            <a:r>
              <a:rPr sz="1800" dirty="0" smtClean="0">
                <a:solidFill>
                  <a:srgbClr val="001F5F"/>
                </a:solidFill>
                <a:latin typeface="Constantia"/>
                <a:cs typeface="Constantia"/>
              </a:rPr>
              <a:t>CSV </a:t>
            </a:r>
            <a:endParaRPr sz="1800">
              <a:latin typeface="Constantia"/>
              <a:cs typeface="Constantia"/>
            </a:endParaRPr>
          </a:p>
          <a:p>
            <a:pPr marL="12700" marR="479623">
              <a:lnSpc>
                <a:spcPts val="2197"/>
              </a:lnSpc>
              <a:spcBef>
                <a:spcPts val="1261"/>
              </a:spcBef>
            </a:pP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BLACKHOLE</a:t>
            </a:r>
            <a:endParaRPr sz="1800">
              <a:latin typeface="Constantia"/>
              <a:cs typeface="Constantia"/>
            </a:endParaRPr>
          </a:p>
          <a:p>
            <a:pPr marL="12700" marR="29157">
              <a:lnSpc>
                <a:spcPct val="101725"/>
              </a:lnSpc>
              <a:spcBef>
                <a:spcPts val="1486"/>
              </a:spcBef>
            </a:pPr>
            <a:r>
              <a:rPr sz="1800" spc="-1" dirty="0" smtClean="0">
                <a:solidFill>
                  <a:srgbClr val="001F5F"/>
                </a:solidFill>
                <a:latin typeface="Constantia"/>
                <a:cs typeface="Constantia"/>
              </a:rPr>
              <a:t>ISAM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60775" y="2367674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3675" y="2381153"/>
            <a:ext cx="2921974" cy="706864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18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common </a:t>
            </a:r>
            <a:r>
              <a:rPr sz="18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storage engines</a:t>
            </a:r>
            <a:endParaRPr sz="1800">
              <a:latin typeface="Constantia"/>
              <a:cs typeface="Constantia"/>
            </a:endParaRPr>
          </a:p>
          <a:p>
            <a:pPr marL="127000" marR="34290">
              <a:lnSpc>
                <a:spcPct val="89192"/>
              </a:lnSpc>
              <a:spcBef>
                <a:spcPts val="1427"/>
              </a:spcBef>
            </a:pPr>
            <a:r>
              <a:rPr sz="18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60875" y="2847497"/>
            <a:ext cx="2181810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5" dirty="0" smtClean="0">
                <a:solidFill>
                  <a:srgbClr val="FF0000"/>
                </a:solidFill>
                <a:latin typeface="Constantia"/>
                <a:cs typeface="Constantia"/>
              </a:rPr>
              <a:t>MyISAM </a:t>
            </a:r>
            <a:r>
              <a:rPr sz="1800" spc="-5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1800" spc="-5" dirty="0" smtClean="0">
                <a:solidFill>
                  <a:srgbClr val="FF0000"/>
                </a:solidFill>
                <a:latin typeface="Constantia"/>
                <a:cs typeface="Constantia"/>
              </a:rPr>
              <a:t>InnoDB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0775" y="3300616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03675" y="3314095"/>
            <a:ext cx="2645113" cy="706864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18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default </a:t>
            </a:r>
            <a:r>
              <a:rPr sz="18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storage engine</a:t>
            </a:r>
            <a:endParaRPr sz="1800">
              <a:latin typeface="Constantia"/>
              <a:cs typeface="Constantia"/>
            </a:endParaRPr>
          </a:p>
          <a:p>
            <a:pPr marL="127000" marR="34290">
              <a:lnSpc>
                <a:spcPct val="89192"/>
              </a:lnSpc>
              <a:spcBef>
                <a:spcPts val="1427"/>
              </a:spcBef>
            </a:pPr>
            <a:r>
              <a:rPr sz="18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0875" y="3780439"/>
            <a:ext cx="928276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4" dirty="0" smtClean="0">
                <a:solidFill>
                  <a:srgbClr val="FF0000"/>
                </a:solidFill>
                <a:latin typeface="Constantia"/>
                <a:cs typeface="Constantia"/>
              </a:rPr>
              <a:t>MyISAM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0775" y="4233685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3675" y="4247164"/>
            <a:ext cx="4740647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You can also assign a storage engine to a specific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3675" y="4658644"/>
            <a:ext cx="3131067" cy="706864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table with the following syntax:</a:t>
            </a:r>
            <a:endParaRPr sz="1800">
              <a:latin typeface="Constantia"/>
              <a:cs typeface="Constantia"/>
            </a:endParaRPr>
          </a:p>
          <a:p>
            <a:pPr marL="127000" marR="34290">
              <a:lnSpc>
                <a:spcPct val="89192"/>
              </a:lnSpc>
              <a:spcBef>
                <a:spcPts val="1427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0875" y="5124988"/>
            <a:ext cx="3703215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i="1" spc="-7" dirty="0" smtClean="0">
                <a:solidFill>
                  <a:srgbClr val="001F5F"/>
                </a:solidFill>
                <a:latin typeface="Constantia"/>
                <a:cs typeface="Constantia"/>
              </a:rPr>
              <a:t>CREATE TABLE tblname(col1, col2, ..)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4403" y="5591357"/>
            <a:ext cx="2561910" cy="254304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i="1" spc="-1" dirty="0" smtClean="0">
                <a:solidFill>
                  <a:srgbClr val="FF0000"/>
                </a:solidFill>
                <a:latin typeface="Constantia"/>
                <a:cs typeface="Constantia"/>
              </a:rPr>
              <a:t>ENGINE = storageEngine;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0775" y="6044451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003675" y="6057930"/>
            <a:ext cx="4872097" cy="66548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All storage engines can be selected </a:t>
            </a:r>
            <a:r>
              <a:rPr sz="18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per server</a:t>
            </a:r>
            <a:r>
              <a:rPr sz="18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, per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947"/>
              </a:spcBef>
            </a:pPr>
            <a:r>
              <a:rPr sz="1800" spc="-8" dirty="0" smtClean="0">
                <a:solidFill>
                  <a:srgbClr val="FF0000"/>
                </a:solidFill>
                <a:latin typeface="Constantia"/>
                <a:cs typeface="Constantia"/>
              </a:rPr>
              <a:t>database </a:t>
            </a:r>
            <a:r>
              <a:rPr sz="1800" spc="-8" dirty="0" smtClean="0">
                <a:solidFill>
                  <a:srgbClr val="001F5F"/>
                </a:solidFill>
                <a:latin typeface="Constantia"/>
                <a:cs typeface="Constantia"/>
              </a:rPr>
              <a:t>and per </a:t>
            </a:r>
            <a:r>
              <a:rPr sz="1800" spc="-8" dirty="0" smtClean="0">
                <a:solidFill>
                  <a:srgbClr val="FF0000"/>
                </a:solidFill>
                <a:latin typeface="Constantia"/>
                <a:cs typeface="Constantia"/>
              </a:rPr>
              <a:t>table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660" y="656843"/>
            <a:ext cx="8305800" cy="5190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308" y="0"/>
            <a:ext cx="537819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888" y="-68579"/>
            <a:ext cx="529437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832977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840" y="847984"/>
            <a:ext cx="1031379" cy="27990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MyISAM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303541"/>
            <a:ext cx="164574" cy="2449194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 marR="185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443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529"/>
              </a:spcBef>
            </a:pPr>
            <a:r>
              <a:rPr sz="18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529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531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529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9906" y="1317020"/>
            <a:ext cx="7186974" cy="4479873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34290">
              <a:lnSpc>
                <a:spcPts val="1900"/>
              </a:lnSpc>
            </a:pPr>
            <a:r>
              <a:rPr sz="18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Is the </a:t>
            </a:r>
            <a:r>
              <a:rPr sz="18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default </a:t>
            </a:r>
            <a:r>
              <a:rPr sz="18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storage engine for MySQL servers.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1166"/>
              </a:spcBef>
            </a:pPr>
            <a:r>
              <a:rPr sz="18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Is a </a:t>
            </a:r>
            <a:r>
              <a:rPr sz="18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branch</a:t>
            </a:r>
            <a:r>
              <a:rPr sz="18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, or child, of the </a:t>
            </a:r>
            <a:r>
              <a:rPr sz="18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ISAM </a:t>
            </a:r>
            <a:r>
              <a:rPr sz="18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engine.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1258"/>
              </a:spcBef>
            </a:pPr>
            <a:r>
              <a:rPr sz="18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Doesn’t </a:t>
            </a:r>
            <a:r>
              <a:rPr sz="18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support </a:t>
            </a:r>
            <a:r>
              <a:rPr sz="18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transaction</a:t>
            </a:r>
            <a:r>
              <a:rPr sz="18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1258"/>
              </a:spcBef>
            </a:pPr>
            <a:r>
              <a:rPr sz="1800" spc="-8" dirty="0" smtClean="0">
                <a:solidFill>
                  <a:srgbClr val="001F5F"/>
                </a:solidFill>
                <a:latin typeface="Constantia"/>
                <a:cs typeface="Constantia"/>
              </a:rPr>
              <a:t>Supports </a:t>
            </a:r>
            <a:r>
              <a:rPr sz="1800" spc="-8" dirty="0" smtClean="0">
                <a:solidFill>
                  <a:srgbClr val="FF0000"/>
                </a:solidFill>
                <a:latin typeface="Constantia"/>
                <a:cs typeface="Constantia"/>
              </a:rPr>
              <a:t>table-level </a:t>
            </a:r>
            <a:r>
              <a:rPr sz="1800" spc="-8" dirty="0" smtClean="0">
                <a:solidFill>
                  <a:srgbClr val="001F5F"/>
                </a:solidFill>
                <a:latin typeface="Constantia"/>
                <a:cs typeface="Constantia"/>
              </a:rPr>
              <a:t>locking as opposed to row-level locking,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1260"/>
              </a:spcBef>
            </a:pP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Has the </a:t>
            </a:r>
            <a:r>
              <a:rPr sz="1800" spc="-9" dirty="0" smtClean="0">
                <a:solidFill>
                  <a:srgbClr val="FF0000"/>
                </a:solidFill>
                <a:latin typeface="Constantia"/>
                <a:cs typeface="Constantia"/>
              </a:rPr>
              <a:t>best performance </a:t>
            </a: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1800" spc="-9" dirty="0" smtClean="0">
                <a:solidFill>
                  <a:srgbClr val="FF0000"/>
                </a:solidFill>
                <a:latin typeface="Constantia"/>
                <a:cs typeface="Constantia"/>
              </a:rPr>
              <a:t>functionality</a:t>
            </a:r>
            <a:endParaRPr sz="1800">
              <a:latin typeface="Constantia"/>
              <a:cs typeface="Constantia"/>
            </a:endParaRPr>
          </a:p>
          <a:p>
            <a:pPr marL="12700" marR="372612">
              <a:lnSpc>
                <a:spcPts val="2197"/>
              </a:lnSpc>
              <a:spcBef>
                <a:spcPts val="1258"/>
              </a:spcBef>
            </a:pPr>
            <a:r>
              <a:rPr sz="18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is great for sites that have a very low INSERT/UPDATE rate and a very </a:t>
            </a:r>
            <a:endParaRPr sz="1800">
              <a:latin typeface="Constantia"/>
              <a:cs typeface="Constantia"/>
            </a:endParaRPr>
          </a:p>
          <a:p>
            <a:pPr marL="12700" marR="372612">
              <a:lnSpc>
                <a:spcPts val="2197"/>
              </a:lnSpc>
              <a:spcBef>
                <a:spcPts val="826"/>
              </a:spcBef>
            </a:pPr>
            <a:r>
              <a:rPr sz="18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high SELECT rate.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1411"/>
              </a:spcBef>
            </a:pPr>
            <a:r>
              <a:rPr sz="18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Do not </a:t>
            </a:r>
            <a:r>
              <a:rPr sz="18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support </a:t>
            </a:r>
            <a:r>
              <a:rPr sz="18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foreign keys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258"/>
              </a:spcBef>
            </a:pPr>
            <a:r>
              <a:rPr sz="18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The max number of rows supported for MyISAM is </a:t>
            </a:r>
            <a:r>
              <a:rPr sz="1800" spc="-10" dirty="0" smtClean="0">
                <a:solidFill>
                  <a:srgbClr val="FF0000"/>
                </a:solidFill>
                <a:latin typeface="Constantia"/>
                <a:cs typeface="Constantia"/>
              </a:rPr>
              <a:t>~4.29E+09 </a:t>
            </a:r>
            <a:r>
              <a:rPr sz="18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with up to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826"/>
              </a:spcBef>
            </a:pPr>
            <a:r>
              <a:rPr sz="1800" spc="-9" dirty="0" smtClean="0">
                <a:solidFill>
                  <a:srgbClr val="FF0000"/>
                </a:solidFill>
                <a:latin typeface="Constantia"/>
                <a:cs typeface="Constantia"/>
              </a:rPr>
              <a:t>64 indexes </a:t>
            </a: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per table. Fields of TEXT/BLOB can be fully </a:t>
            </a:r>
            <a:r>
              <a:rPr sz="1800" spc="-9" dirty="0" smtClean="0">
                <a:solidFill>
                  <a:srgbClr val="FF0000"/>
                </a:solidFill>
                <a:latin typeface="Constantia"/>
                <a:cs typeface="Constantia"/>
              </a:rPr>
              <a:t>indexed </a:t>
            </a: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for cases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828"/>
              </a:spcBef>
            </a:pPr>
            <a:r>
              <a:rPr sz="18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such as searching.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3444" y="4321830"/>
            <a:ext cx="164574" cy="693158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440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64236" y="592834"/>
            <a:ext cx="8285988" cy="6265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2420" y="656844"/>
            <a:ext cx="8197596" cy="5065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685799"/>
            <a:ext cx="8153400" cy="6172200"/>
          </a:xfrm>
          <a:custGeom>
            <a:avLst/>
            <a:gdLst/>
            <a:ahLst/>
            <a:cxnLst/>
            <a:rect l="l" t="t" r="r" b="b"/>
            <a:pathLst>
              <a:path w="8153400" h="6172200">
                <a:moveTo>
                  <a:pt x="0" y="6172200"/>
                </a:moveTo>
                <a:lnTo>
                  <a:pt x="8153400" y="6172200"/>
                </a:lnTo>
                <a:lnTo>
                  <a:pt x="8153400" y="0"/>
                </a:lnTo>
                <a:lnTo>
                  <a:pt x="0" y="0"/>
                </a:lnTo>
                <a:lnTo>
                  <a:pt x="0" y="6172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799"/>
            <a:ext cx="8153400" cy="6172198"/>
          </a:xfrm>
          <a:custGeom>
            <a:avLst/>
            <a:gdLst/>
            <a:ahLst/>
            <a:cxnLst/>
            <a:rect l="l" t="t" r="r" b="b"/>
            <a:pathLst>
              <a:path w="8153400" h="6172198">
                <a:moveTo>
                  <a:pt x="8153400" y="6172198"/>
                </a:moveTo>
                <a:lnTo>
                  <a:pt x="0" y="6172198"/>
                </a:lnTo>
                <a:lnTo>
                  <a:pt x="0" y="0"/>
                </a:lnTo>
                <a:lnTo>
                  <a:pt x="8153400" y="0"/>
                </a:lnTo>
                <a:lnTo>
                  <a:pt x="8153400" y="617219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308" y="0"/>
            <a:ext cx="5283708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888" y="-68579"/>
            <a:ext cx="519836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845231"/>
            <a:ext cx="194966" cy="30429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40" y="861676"/>
            <a:ext cx="1014259" cy="304291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InnoDB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444" y="1363329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906" y="1378336"/>
            <a:ext cx="7120269" cy="1979535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32506">
              <a:lnSpc>
                <a:spcPts val="2105"/>
              </a:lnSpc>
            </a:pP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compared to MyISAM, InnoDB provides many </a:t>
            </a:r>
            <a:r>
              <a:rPr sz="20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more feature </a:t>
            </a: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endParaRPr sz="2000">
              <a:latin typeface="Constantia"/>
              <a:cs typeface="Constantia"/>
            </a:endParaRPr>
          </a:p>
          <a:p>
            <a:pPr marL="12700" marR="32506">
              <a:lnSpc>
                <a:spcPct val="101725"/>
              </a:lnSpc>
              <a:spcBef>
                <a:spcPts val="816"/>
              </a:spcBef>
            </a:pP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increase performance.</a:t>
            </a:r>
            <a:endParaRPr sz="2000">
              <a:latin typeface="Constantia"/>
              <a:cs typeface="Constantia"/>
            </a:endParaRPr>
          </a:p>
          <a:p>
            <a:pPr marL="12700" marR="32506">
              <a:lnSpc>
                <a:spcPct val="101725"/>
              </a:lnSpc>
              <a:spcBef>
                <a:spcPts val="1398"/>
              </a:spcBef>
            </a:pP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supports </a:t>
            </a:r>
            <a:r>
              <a:rPr sz="2000" spc="-9" dirty="0" smtClean="0">
                <a:solidFill>
                  <a:srgbClr val="FF0000"/>
                </a:solidFill>
                <a:latin typeface="Constantia"/>
                <a:cs typeface="Constantia"/>
              </a:rPr>
              <a:t>row-level locking</a:t>
            </a: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, as opposed to table-level locking</a:t>
            </a:r>
            <a:endParaRPr sz="2000">
              <a:latin typeface="Constantia"/>
              <a:cs typeface="Constantia"/>
            </a:endParaRPr>
          </a:p>
          <a:p>
            <a:pPr marL="183387" marR="32506">
              <a:lnSpc>
                <a:spcPct val="101725"/>
              </a:lnSpc>
              <a:spcBef>
                <a:spcPts val="1246"/>
              </a:spcBef>
            </a:pPr>
            <a:r>
              <a:rPr sz="1700" spc="46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17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This </a:t>
            </a:r>
            <a:r>
              <a:rPr sz="17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allows parallel </a:t>
            </a:r>
            <a:r>
              <a:rPr sz="17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INSERT/UPDATE/DELETE queries to be run on the</a:t>
            </a:r>
            <a:endParaRPr sz="1700">
              <a:latin typeface="Constantia"/>
              <a:cs typeface="Constantia"/>
            </a:endParaRPr>
          </a:p>
          <a:p>
            <a:pPr marL="411988">
              <a:lnSpc>
                <a:spcPct val="101725"/>
              </a:lnSpc>
              <a:spcBef>
                <a:spcPts val="782"/>
              </a:spcBef>
            </a:pPr>
            <a:r>
              <a:rPr sz="17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same table, unlike MyISAM where each query has to wait its turn to run.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2278110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3543284"/>
            <a:ext cx="180140" cy="1255649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600"/>
              </a:spcBef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702"/>
              </a:spcBef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3558291"/>
            <a:ext cx="6854616" cy="2109342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33808">
              <a:lnSpc>
                <a:spcPts val="2105"/>
              </a:lnSpc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provides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foreign key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functionality.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1293"/>
              </a:spcBef>
            </a:pP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supports </a:t>
            </a:r>
            <a:r>
              <a:rPr sz="2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Transactions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1401"/>
              </a:spcBef>
            </a:pP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ro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vides</a:t>
            </a:r>
            <a:r>
              <a:rPr sz="2000" spc="-11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caching</a:t>
            </a:r>
            <a:r>
              <a:rPr sz="2000" spc="-19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000" spc="-12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2000" spc="-10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inde</a:t>
            </a:r>
            <a:r>
              <a:rPr sz="2000" spc="-54" dirty="0" smtClean="0">
                <a:solidFill>
                  <a:srgbClr val="FF0000"/>
                </a:solidFill>
                <a:latin typeface="Constantia"/>
                <a:cs typeface="Constantia"/>
              </a:rPr>
              <a:t>x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es</a:t>
            </a:r>
            <a:r>
              <a:rPr sz="2000" spc="-34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me</a:t>
            </a:r>
            <a:r>
              <a:rPr sz="2000" spc="4" dirty="0" smtClean="0">
                <a:solidFill>
                  <a:srgbClr val="FF0000"/>
                </a:solidFill>
                <a:latin typeface="Constantia"/>
                <a:cs typeface="Constantia"/>
              </a:rPr>
              <a:t>m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2000" spc="19" dirty="0" smtClean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2000" spc="-179" dirty="0" smtClean="0">
                <a:solidFill>
                  <a:srgbClr val="FF0000"/>
                </a:solidFill>
                <a:latin typeface="Constantia"/>
                <a:cs typeface="Constantia"/>
              </a:rPr>
              <a:t>y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0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2000" spc="-8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ell</a:t>
            </a:r>
            <a:r>
              <a:rPr sz="20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2000" spc="-8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on 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917"/>
              </a:spcBef>
            </a:pP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disk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, which provides a large increase in performance gain. For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1082"/>
              </a:spcBef>
            </a:pP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those low on RAM this might not be the ideal solution.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892" y="690372"/>
            <a:ext cx="8324088" cy="5536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308" y="0"/>
            <a:ext cx="4948428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888" y="-68579"/>
            <a:ext cx="4864608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904640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924860"/>
            <a:ext cx="1232493" cy="368300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MERGE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1574055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9906" y="1592028"/>
            <a:ext cx="6873944" cy="879221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Allows users to </a:t>
            </a:r>
            <a:r>
              <a:rPr sz="2400" spc="-10" dirty="0" smtClean="0">
                <a:solidFill>
                  <a:srgbClr val="FF0000"/>
                </a:solidFill>
                <a:latin typeface="Constantia"/>
                <a:cs typeface="Constantia"/>
              </a:rPr>
              <a:t>treat collection </a:t>
            </a:r>
            <a:r>
              <a:rPr sz="24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of </a:t>
            </a:r>
            <a:r>
              <a:rPr sz="2400" spc="-10" dirty="0" smtClean="0">
                <a:solidFill>
                  <a:srgbClr val="FF0000"/>
                </a:solidFill>
                <a:latin typeface="Constantia"/>
                <a:cs typeface="Constantia"/>
              </a:rPr>
              <a:t>identical MyISAM</a:t>
            </a:r>
            <a:endParaRPr sz="2400">
              <a:latin typeface="Constantia"/>
              <a:cs typeface="Constantia"/>
            </a:endParaRPr>
          </a:p>
          <a:p>
            <a:pPr marL="12700" marR="45720">
              <a:lnSpc>
                <a:spcPct val="101725"/>
              </a:lnSpc>
              <a:spcBef>
                <a:spcPts val="1268"/>
              </a:spcBef>
            </a:pPr>
            <a:r>
              <a:rPr sz="24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tables as a </a:t>
            </a:r>
            <a:r>
              <a:rPr sz="24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single </a:t>
            </a:r>
            <a:r>
              <a:rPr sz="24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table for the </a:t>
            </a:r>
            <a:r>
              <a:rPr sz="24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purpose </a:t>
            </a:r>
            <a:r>
              <a:rPr sz="24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of </a:t>
            </a:r>
            <a:r>
              <a:rPr sz="24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querying</a:t>
            </a:r>
            <a:r>
              <a:rPr sz="24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2744868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2762841"/>
            <a:ext cx="6692296" cy="879094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There are constraints to this type, such as </a:t>
            </a:r>
            <a:r>
              <a:rPr sz="24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all tables</a:t>
            </a:r>
            <a:endParaRPr sz="2400">
              <a:latin typeface="Constantia"/>
              <a:cs typeface="Constantia"/>
            </a:endParaRPr>
          </a:p>
          <a:p>
            <a:pPr marL="12700" marR="45720">
              <a:lnSpc>
                <a:spcPct val="101725"/>
              </a:lnSpc>
              <a:spcBef>
                <a:spcPts val="1267"/>
              </a:spcBef>
            </a:pPr>
            <a:r>
              <a:rPr sz="24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needs </a:t>
            </a:r>
            <a:r>
              <a:rPr sz="24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to have the </a:t>
            </a:r>
            <a:r>
              <a:rPr sz="24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same </a:t>
            </a:r>
            <a:r>
              <a:rPr sz="24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definition.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3915554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3933527"/>
            <a:ext cx="7136632" cy="2230931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 marR="33808">
              <a:lnSpc>
                <a:spcPts val="2500"/>
              </a:lnSpc>
            </a:pPr>
            <a:r>
              <a:rPr sz="2400" spc="-9" dirty="0" smtClean="0">
                <a:solidFill>
                  <a:srgbClr val="001F5F"/>
                </a:solidFill>
                <a:latin typeface="Constantia"/>
                <a:cs typeface="Constantia"/>
              </a:rPr>
              <a:t>Example Scenario</a:t>
            </a:r>
            <a:endParaRPr sz="2400">
              <a:latin typeface="Constantia"/>
              <a:cs typeface="Constantia"/>
            </a:endParaRPr>
          </a:p>
          <a:p>
            <a:pPr marL="411988" indent="-228600">
              <a:lnSpc>
                <a:spcPts val="2441"/>
              </a:lnSpc>
              <a:spcBef>
                <a:spcPts val="1596"/>
              </a:spcBef>
            </a:pPr>
            <a:r>
              <a:rPr sz="2000" spc="-104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0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If you store sales transactions on your site in a daily table, and </a:t>
            </a:r>
            <a:endParaRPr sz="2000">
              <a:latin typeface="Constantia"/>
              <a:cs typeface="Constantia"/>
            </a:endParaRPr>
          </a:p>
          <a:p>
            <a:pPr marL="411988">
              <a:lnSpc>
                <a:spcPts val="2441"/>
              </a:lnSpc>
              <a:spcBef>
                <a:spcPts val="1159"/>
              </a:spcBef>
            </a:pPr>
            <a:r>
              <a:rPr sz="20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want to pull a report for the month, this would allow you to </a:t>
            </a:r>
            <a:endParaRPr sz="2000">
              <a:latin typeface="Constantia"/>
              <a:cs typeface="Constantia"/>
            </a:endParaRPr>
          </a:p>
          <a:p>
            <a:pPr marL="411988">
              <a:lnSpc>
                <a:spcPts val="2441"/>
              </a:lnSpc>
              <a:spcBef>
                <a:spcPts val="1159"/>
              </a:spcBef>
            </a:pPr>
            <a:r>
              <a:rPr sz="20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execute a query against a single table to pull all sales for the</a:t>
            </a:r>
            <a:endParaRPr sz="2000">
              <a:latin typeface="Constantia"/>
              <a:cs typeface="Constantia"/>
            </a:endParaRPr>
          </a:p>
          <a:p>
            <a:pPr marL="411988" marR="33808">
              <a:lnSpc>
                <a:spcPct val="101725"/>
              </a:lnSpc>
              <a:spcBef>
                <a:spcPts val="1364"/>
              </a:spcBef>
            </a:pPr>
            <a:r>
              <a:rPr sz="2000" dirty="0" smtClean="0">
                <a:solidFill>
                  <a:srgbClr val="001F5F"/>
                </a:solidFill>
                <a:latin typeface="Constantia"/>
                <a:cs typeface="Constantia"/>
              </a:rPr>
              <a:t>month.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608" y="659892"/>
            <a:ext cx="8255508" cy="4931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308" y="0"/>
            <a:ext cx="780135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888" y="-68579"/>
            <a:ext cx="7717535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63140"/>
            <a:ext cx="218131" cy="342391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840" y="881832"/>
            <a:ext cx="7431610" cy="1485848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 marR="47548">
              <a:lnSpc>
                <a:spcPts val="2595"/>
              </a:lnSpc>
            </a:pPr>
            <a:r>
              <a:rPr sz="2500" spc="-34" dirty="0" smtClean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500" spc="-34" dirty="0" smtClean="0">
                <a:solidFill>
                  <a:srgbClr val="FF0000"/>
                </a:solidFill>
                <a:latin typeface="Constantia"/>
                <a:cs typeface="Constantia"/>
              </a:rPr>
              <a:t>database-driven </a:t>
            </a:r>
            <a:r>
              <a:rPr sz="2500" spc="-34" dirty="0" smtClean="0">
                <a:solidFill>
                  <a:srgbClr val="001F5F"/>
                </a:solidFill>
                <a:latin typeface="Constantia"/>
                <a:cs typeface="Constantia"/>
              </a:rPr>
              <a:t>Web site is a Web site that uses a</a:t>
            </a:r>
            <a:endParaRPr sz="25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018"/>
              </a:spcBef>
            </a:pPr>
            <a:r>
              <a:rPr sz="25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database to gather, display, or manipulate information</a:t>
            </a:r>
            <a:endParaRPr sz="2500">
              <a:latin typeface="Constantia"/>
              <a:cs typeface="Constantia"/>
            </a:endParaRPr>
          </a:p>
          <a:p>
            <a:pPr marL="12700" marR="47548">
              <a:lnSpc>
                <a:spcPct val="101725"/>
              </a:lnSpc>
              <a:spcBef>
                <a:spcPts val="1751"/>
              </a:spcBef>
            </a:pPr>
            <a:r>
              <a:rPr sz="2500" spc="-4" dirty="0" smtClean="0">
                <a:solidFill>
                  <a:srgbClr val="001F5F"/>
                </a:solidFill>
                <a:latin typeface="Constantia"/>
                <a:cs typeface="Constantia"/>
              </a:rPr>
              <a:t>Example: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2006274"/>
            <a:ext cx="218316" cy="342696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2589068"/>
            <a:ext cx="195151" cy="84105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 marR="185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763"/>
              </a:spcBef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9906" y="2605513"/>
            <a:ext cx="6583383" cy="1779778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 marR="38459">
              <a:lnSpc>
                <a:spcPts val="2295"/>
              </a:lnSpc>
            </a:pPr>
            <a:r>
              <a:rPr sz="22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News sites: CNN.com and MSNBC.com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ts val="3700"/>
              </a:lnSpc>
              <a:spcBef>
                <a:spcPts val="788"/>
              </a:spcBef>
            </a:pPr>
            <a:r>
              <a:rPr sz="2200" spc="-4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2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om</a:t>
            </a:r>
            <a:r>
              <a:rPr sz="2200" spc="4" dirty="0" smtClean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34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20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ompanies:</a:t>
            </a:r>
            <a:r>
              <a:rPr sz="22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Ama</a:t>
            </a:r>
            <a:r>
              <a:rPr sz="2200" spc="-9" dirty="0" smtClean="0">
                <a:solidFill>
                  <a:srgbClr val="001F5F"/>
                </a:solidFill>
                <a:latin typeface="Constantia"/>
                <a:cs typeface="Constantia"/>
              </a:rPr>
              <a:t>z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on.</a:t>
            </a:r>
            <a:r>
              <a:rPr sz="22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om,</a:t>
            </a:r>
            <a:r>
              <a:rPr sz="2200" spc="-75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hi</a:t>
            </a:r>
            <a:r>
              <a:rPr sz="2200" spc="-4" dirty="0" smtClean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2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9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9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4" dirty="0" smtClean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eb </a:t>
            </a:r>
            <a:r>
              <a:rPr sz="2200" spc="-6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200" spc="-8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-37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8" dirty="0" smtClean="0">
                <a:solidFill>
                  <a:srgbClr val="001F5F"/>
                </a:solidFill>
                <a:latin typeface="Constantia"/>
                <a:cs typeface="Constantia"/>
              </a:rPr>
              <a:t>erf</a:t>
            </a:r>
            <a:r>
              <a:rPr sz="2200" spc="-6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65" dirty="0" smtClean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151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6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bi</a:t>
            </a:r>
            <a:r>
              <a:rPr sz="2200" spc="14" dirty="0" smtClean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200" spc="4" dirty="0" smtClean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si</a:t>
            </a:r>
            <a:r>
              <a:rPr sz="2200" spc="-9" dirty="0" smtClean="0">
                <a:solidFill>
                  <a:srgbClr val="001F5F"/>
                </a:solidFill>
                <a:latin typeface="Constantia"/>
                <a:cs typeface="Constantia"/>
              </a:rPr>
              <a:t>z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ed</a:t>
            </a:r>
            <a:r>
              <a:rPr sz="2200" spc="-151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da</a:t>
            </a:r>
            <a:r>
              <a:rPr sz="2200" spc="4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abase</a:t>
            </a:r>
            <a:r>
              <a:rPr sz="2200" spc="-193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2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200" spc="-34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em</a:t>
            </a:r>
            <a:r>
              <a:rPr sz="2200" spc="-15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200" spc="9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ai</a:t>
            </a:r>
            <a:r>
              <a:rPr sz="2200" spc="9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200" spc="4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g </a:t>
            </a:r>
            <a:r>
              <a:rPr sz="22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cu</a:t>
            </a:r>
            <a:r>
              <a:rPr sz="22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200" spc="-37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om</a:t>
            </a:r>
            <a:r>
              <a:rPr sz="2200" spc="-1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8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155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4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2200" spc="-7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34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4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sactio</a:t>
            </a:r>
            <a:r>
              <a:rPr sz="2200" spc="4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al</a:t>
            </a:r>
            <a:r>
              <a:rPr sz="2200" spc="-157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200" spc="4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-9" dirty="0" smtClean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orm</a:t>
            </a:r>
            <a:r>
              <a:rPr sz="2200" spc="4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4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200" spc="0" dirty="0" smtClean="0">
                <a:solidFill>
                  <a:srgbClr val="001F5F"/>
                </a:solidFill>
                <a:latin typeface="Constantia"/>
                <a:cs typeface="Constantia"/>
              </a:rPr>
              <a:t>on.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628436"/>
            <a:ext cx="218131" cy="342392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4647128"/>
            <a:ext cx="7224932" cy="342391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26" dirty="0" smtClean="0">
                <a:solidFill>
                  <a:srgbClr val="001F5F"/>
                </a:solidFill>
                <a:latin typeface="Constantia"/>
                <a:cs typeface="Constantia"/>
              </a:rPr>
              <a:t>What do we need to built a database-driven website?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5210983"/>
            <a:ext cx="194966" cy="304292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5227428"/>
            <a:ext cx="3816937" cy="304292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 DBMS &amp; a scripting language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64236" y="592834"/>
            <a:ext cx="8285988" cy="6265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2420" y="656842"/>
            <a:ext cx="8257032" cy="6089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685799"/>
            <a:ext cx="8153400" cy="6172200"/>
          </a:xfrm>
          <a:custGeom>
            <a:avLst/>
            <a:gdLst/>
            <a:ahLst/>
            <a:cxnLst/>
            <a:rect l="l" t="t" r="r" b="b"/>
            <a:pathLst>
              <a:path w="8153400" h="6172200">
                <a:moveTo>
                  <a:pt x="0" y="6172200"/>
                </a:moveTo>
                <a:lnTo>
                  <a:pt x="8153400" y="6172200"/>
                </a:lnTo>
                <a:lnTo>
                  <a:pt x="8153400" y="0"/>
                </a:lnTo>
                <a:lnTo>
                  <a:pt x="0" y="0"/>
                </a:lnTo>
                <a:lnTo>
                  <a:pt x="0" y="6172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685799"/>
            <a:ext cx="8153400" cy="6172198"/>
          </a:xfrm>
          <a:custGeom>
            <a:avLst/>
            <a:gdLst/>
            <a:ahLst/>
            <a:cxnLst/>
            <a:rect l="l" t="t" r="r" b="b"/>
            <a:pathLst>
              <a:path w="8153400" h="6172198">
                <a:moveTo>
                  <a:pt x="8153400" y="6172198"/>
                </a:moveTo>
                <a:lnTo>
                  <a:pt x="0" y="6172198"/>
                </a:lnTo>
                <a:lnTo>
                  <a:pt x="0" y="0"/>
                </a:lnTo>
                <a:lnTo>
                  <a:pt x="8153400" y="0"/>
                </a:lnTo>
                <a:lnTo>
                  <a:pt x="8153400" y="617219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308" y="0"/>
            <a:ext cx="694334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6888" y="-68579"/>
            <a:ext cx="6858000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5940" y="845231"/>
            <a:ext cx="194966" cy="30429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40" y="861676"/>
            <a:ext cx="2288232" cy="304291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MEMORY (HEAP)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44" y="1363329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9906" y="1378336"/>
            <a:ext cx="7103739" cy="2597023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33808">
              <a:lnSpc>
                <a:spcPts val="2105"/>
              </a:lnSpc>
            </a:pP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Tables of this type are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stored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in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memory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and their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indexes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816"/>
              </a:spcBef>
            </a:pPr>
            <a:r>
              <a:rPr sz="2000" dirty="0" smtClean="0">
                <a:solidFill>
                  <a:srgbClr val="FF0000"/>
                </a:solidFill>
                <a:latin typeface="Constantia"/>
                <a:cs typeface="Constantia"/>
              </a:rPr>
              <a:t>hashed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1398"/>
              </a:spcBef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k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20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me</a:t>
            </a:r>
            <a:r>
              <a:rPr sz="2000" spc="4" dirty="0" smtClean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19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spc="-6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tables</a:t>
            </a:r>
            <a:r>
              <a:rPr sz="2000" spc="-9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ext</a:t>
            </a:r>
            <a:r>
              <a:rPr sz="2000" spc="-25" dirty="0" smtClean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eme</a:t>
            </a:r>
            <a:r>
              <a:rPr sz="2000" spc="-19" dirty="0" smtClean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y</a:t>
            </a:r>
            <a:r>
              <a:rPr sz="2000" spc="-69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fas</a:t>
            </a:r>
            <a:r>
              <a:rPr sz="2000" spc="4" dirty="0" smtClean="0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, 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but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44" dirty="0" smtClean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ent</a:t>
            </a:r>
            <a:r>
              <a:rPr sz="2000" spc="-11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-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8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2000" spc="-39" dirty="0" smtClean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2000" spc="0" dirty="0" smtClean="0">
                <a:solidFill>
                  <a:srgbClr val="FF0000"/>
                </a:solidFill>
                <a:latin typeface="Constantia"/>
                <a:cs typeface="Constantia"/>
              </a:rPr>
              <a:t>as</a:t>
            </a:r>
            <a:r>
              <a:rPr sz="2000" spc="4" dirty="0" smtClean="0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sz="2000" spc="0" dirty="0" smtClean="0">
                <a:solidFill>
                  <a:srgbClr val="001F5F"/>
                </a:solidFill>
                <a:latin typeface="Constantia"/>
                <a:cs typeface="Constantia"/>
              </a:rPr>
              <a:t>, 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917"/>
              </a:spcBef>
            </a:pPr>
            <a:r>
              <a:rPr sz="20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your </a:t>
            </a:r>
            <a:r>
              <a:rPr sz="20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data </a:t>
            </a:r>
            <a:r>
              <a:rPr sz="20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will be </a:t>
            </a:r>
            <a:r>
              <a:rPr sz="20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lost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1566"/>
              </a:spcBef>
            </a:pPr>
            <a:r>
              <a:rPr sz="20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Ideal </a:t>
            </a:r>
            <a:r>
              <a:rPr sz="20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for storing </a:t>
            </a:r>
            <a:r>
              <a:rPr sz="20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temporary </a:t>
            </a:r>
            <a:r>
              <a:rPr sz="20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or </a:t>
            </a:r>
            <a:r>
              <a:rPr sz="20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derived data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1398"/>
              </a:spcBef>
            </a:pPr>
            <a:r>
              <a:rPr sz="2000" spc="-19" dirty="0" smtClean="0">
                <a:solidFill>
                  <a:srgbClr val="FF0000"/>
                </a:solidFill>
                <a:latin typeface="Constantia"/>
                <a:cs typeface="Constantia"/>
              </a:rPr>
              <a:t>Doesn’t support </a:t>
            </a:r>
            <a:r>
              <a:rPr sz="20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BLOB, TEXT, or AUTO INCREMENT </a:t>
            </a:r>
            <a:r>
              <a:rPr sz="2000" spc="-19" dirty="0" smtClean="0">
                <a:solidFill>
                  <a:srgbClr val="FF0000"/>
                </a:solidFill>
                <a:latin typeface="Constantia"/>
                <a:cs typeface="Constantia"/>
              </a:rPr>
              <a:t>columns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44" y="2278110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444" y="3192517"/>
            <a:ext cx="180326" cy="767834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600"/>
              </a:spcBef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4186855"/>
            <a:ext cx="194966" cy="304292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4203300"/>
            <a:ext cx="2285994" cy="304291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8" dirty="0" smtClean="0">
                <a:solidFill>
                  <a:srgbClr val="001F5F"/>
                </a:solidFill>
                <a:latin typeface="Constantia"/>
                <a:cs typeface="Constantia"/>
              </a:rPr>
              <a:t>BDB (BerkeleyDB)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4704953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4719960"/>
            <a:ext cx="6763126" cy="1064754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39532">
              <a:lnSpc>
                <a:spcPts val="2105"/>
              </a:lnSpc>
            </a:pPr>
            <a:r>
              <a:rPr sz="20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Supports transactions </a:t>
            </a: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and uses a hash based storage system</a:t>
            </a:r>
            <a:endParaRPr sz="2000">
              <a:latin typeface="Constantia"/>
              <a:cs typeface="Constantia"/>
            </a:endParaRPr>
          </a:p>
          <a:p>
            <a:pPr marL="183387">
              <a:lnSpc>
                <a:spcPct val="101725"/>
              </a:lnSpc>
              <a:spcBef>
                <a:spcPts val="1140"/>
              </a:spcBef>
            </a:pPr>
            <a:r>
              <a:rPr sz="1700" spc="46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17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This allows for some of the quickest reading of data, especially when</a:t>
            </a:r>
            <a:endParaRPr sz="1700">
              <a:latin typeface="Constantia"/>
              <a:cs typeface="Constantia"/>
            </a:endParaRPr>
          </a:p>
          <a:p>
            <a:pPr marL="411988" marR="39532">
              <a:lnSpc>
                <a:spcPct val="101725"/>
              </a:lnSpc>
              <a:spcBef>
                <a:spcPts val="782"/>
              </a:spcBef>
            </a:pPr>
            <a:r>
              <a:rPr sz="17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paired with unique keys.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5970127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5985134"/>
            <a:ext cx="6775494" cy="70662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The biggest </a:t>
            </a:r>
            <a:r>
              <a:rPr sz="2000" spc="-10" dirty="0" smtClean="0">
                <a:solidFill>
                  <a:srgbClr val="FF0000"/>
                </a:solidFill>
                <a:latin typeface="Constantia"/>
                <a:cs typeface="Constantia"/>
              </a:rPr>
              <a:t>downfall </a:t>
            </a:r>
            <a:r>
              <a:rPr sz="20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of the BDB system, is </a:t>
            </a:r>
            <a:r>
              <a:rPr sz="2000" spc="-10" dirty="0" smtClean="0">
                <a:solidFill>
                  <a:srgbClr val="FF0000"/>
                </a:solidFill>
                <a:latin typeface="Constantia"/>
                <a:cs typeface="Constantia"/>
              </a:rPr>
              <a:t>speed </a:t>
            </a:r>
            <a:r>
              <a:rPr sz="20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on </a:t>
            </a:r>
            <a:r>
              <a:rPr sz="2000" spc="-10" dirty="0" smtClean="0">
                <a:solidFill>
                  <a:srgbClr val="FF0000"/>
                </a:solidFill>
                <a:latin typeface="Constantia"/>
                <a:cs typeface="Constantia"/>
              </a:rPr>
              <a:t>un-index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ct val="101725"/>
              </a:lnSpc>
              <a:spcBef>
                <a:spcPts val="813"/>
              </a:spcBef>
            </a:pPr>
            <a:r>
              <a:rPr sz="20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rows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6032" y="728472"/>
            <a:ext cx="8418576" cy="5356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308" y="0"/>
            <a:ext cx="6256020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888" y="-68579"/>
            <a:ext cx="6167628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959125"/>
            <a:ext cx="257048" cy="406400"/>
          </a:xfrm>
          <a:prstGeom prst="rect">
            <a:avLst/>
          </a:prstGeom>
        </p:spPr>
        <p:txBody>
          <a:bodyPr wrap="square" lIns="0" tIns="18446" rIns="0" bIns="0" rtlCol="0">
            <a:noAutofit/>
          </a:bodyPr>
          <a:lstStyle/>
          <a:p>
            <a:pPr marL="12700">
              <a:lnSpc>
                <a:spcPts val="2905"/>
              </a:lnSpc>
            </a:pPr>
            <a:r>
              <a:rPr sz="3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30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840" y="981591"/>
            <a:ext cx="3114918" cy="1112372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12700">
              <a:lnSpc>
                <a:spcPts val="3100"/>
              </a:lnSpc>
            </a:pPr>
            <a:r>
              <a:rPr sz="3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3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MySQL </a:t>
            </a:r>
            <a:r>
              <a:rPr sz="3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endParaRPr sz="3000">
              <a:latin typeface="Constantia"/>
              <a:cs typeface="Constantia"/>
            </a:endParaRPr>
          </a:p>
          <a:p>
            <a:pPr marL="127304" marR="57150">
              <a:lnSpc>
                <a:spcPct val="89192"/>
              </a:lnSpc>
              <a:spcBef>
                <a:spcPts val="2451"/>
              </a:spcBef>
            </a:pPr>
            <a:r>
              <a:rPr sz="26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1757357"/>
            <a:ext cx="7170721" cy="2258314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 marR="60461">
              <a:lnSpc>
                <a:spcPts val="2705"/>
              </a:lnSpc>
            </a:pPr>
            <a:r>
              <a:rPr sz="26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stores privilege information in the </a:t>
            </a:r>
            <a:r>
              <a:rPr sz="26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grant tables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682"/>
              </a:spcBef>
            </a:pPr>
            <a:r>
              <a:rPr sz="26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(user, host, db, tables_priv &amp; columns_priv) </a:t>
            </a:r>
            <a:r>
              <a:rPr sz="26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of the</a:t>
            </a:r>
            <a:endParaRPr sz="2600">
              <a:latin typeface="Constantia"/>
              <a:cs typeface="Constantia"/>
            </a:endParaRPr>
          </a:p>
          <a:p>
            <a:pPr marL="12700" marR="60461">
              <a:lnSpc>
                <a:spcPct val="101725"/>
              </a:lnSpc>
              <a:spcBef>
                <a:spcPts val="1820"/>
              </a:spcBef>
            </a:pPr>
            <a:r>
              <a:rPr sz="26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mysql database </a:t>
            </a:r>
            <a:r>
              <a:rPr sz="26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(that is, in the database named</a:t>
            </a:r>
            <a:endParaRPr sz="2600">
              <a:latin typeface="Constantia"/>
              <a:cs typeface="Constantia"/>
            </a:endParaRPr>
          </a:p>
          <a:p>
            <a:pPr marL="12700" marR="60461">
              <a:lnSpc>
                <a:spcPct val="101725"/>
              </a:lnSpc>
              <a:spcBef>
                <a:spcPts val="1818"/>
              </a:spcBef>
            </a:pPr>
            <a:r>
              <a:rPr sz="26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mysql)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4353428"/>
            <a:ext cx="226655" cy="356412"/>
          </a:xfrm>
          <a:prstGeom prst="rect">
            <a:avLst/>
          </a:prstGeom>
        </p:spPr>
        <p:txBody>
          <a:bodyPr wrap="square" lIns="0" tIns="16097" rIns="0" bIns="0" rtlCol="0">
            <a:noAutofit/>
          </a:bodyPr>
          <a:lstStyle/>
          <a:p>
            <a:pPr marL="12700">
              <a:lnSpc>
                <a:spcPts val="2535"/>
              </a:lnSpc>
            </a:pPr>
            <a:r>
              <a:rPr sz="26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4372947"/>
            <a:ext cx="6946330" cy="1624634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 marR="60461">
              <a:lnSpc>
                <a:spcPts val="2705"/>
              </a:lnSpc>
            </a:pPr>
            <a:r>
              <a:rPr sz="26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reads the contents of these tables into </a:t>
            </a:r>
            <a:r>
              <a:rPr sz="26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memory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682"/>
              </a:spcBef>
            </a:pPr>
            <a:r>
              <a:rPr sz="26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when it starts and </a:t>
            </a:r>
            <a:r>
              <a:rPr sz="26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bases access-control </a:t>
            </a:r>
            <a:r>
              <a:rPr sz="26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decisions</a:t>
            </a:r>
            <a:endParaRPr sz="2600">
              <a:latin typeface="Constantia"/>
              <a:cs typeface="Constantia"/>
            </a:endParaRPr>
          </a:p>
          <a:p>
            <a:pPr marL="12700" marR="60461">
              <a:lnSpc>
                <a:spcPct val="101725"/>
              </a:lnSpc>
              <a:spcBef>
                <a:spcPts val="1820"/>
              </a:spcBef>
            </a:pPr>
            <a:r>
              <a:rPr sz="26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on the </a:t>
            </a:r>
            <a:r>
              <a:rPr sz="26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in-memory copies </a:t>
            </a:r>
            <a:r>
              <a:rPr sz="26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of the grant tables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660" y="656842"/>
            <a:ext cx="8113776" cy="6201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308" y="0"/>
            <a:ext cx="551535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6888" y="-68579"/>
            <a:ext cx="543153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5940" y="832977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8840" y="847984"/>
            <a:ext cx="1191530" cy="27990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39" dirty="0" smtClean="0">
                <a:solidFill>
                  <a:srgbClr val="FF0000"/>
                </a:solidFill>
                <a:latin typeface="Constantia"/>
                <a:cs typeface="Constantia"/>
              </a:rPr>
              <a:t>user table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3444" y="1303541"/>
            <a:ext cx="164388" cy="693292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443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9906" y="1317020"/>
            <a:ext cx="6987744" cy="107734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29157">
              <a:lnSpc>
                <a:spcPts val="1900"/>
              </a:lnSpc>
            </a:pPr>
            <a:r>
              <a:rPr sz="1800" spc="-8" dirty="0" smtClean="0">
                <a:solidFill>
                  <a:srgbClr val="001F5F"/>
                </a:solidFill>
                <a:latin typeface="Constantia"/>
                <a:cs typeface="Constantia"/>
              </a:rPr>
              <a:t>determines whether a user can connect to a MySQL server and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3020"/>
              </a:lnSpc>
              <a:spcBef>
                <a:spcPts val="650"/>
              </a:spcBef>
            </a:pP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hether</a:t>
            </a:r>
            <a:r>
              <a:rPr sz="1800" spc="-13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7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user</a:t>
            </a:r>
            <a:r>
              <a:rPr sz="1800" spc="-5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1800" spc="-10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800" spc="-9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lobal</a:t>
            </a:r>
            <a:r>
              <a:rPr sz="18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800" spc="4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le</a:t>
            </a:r>
            <a:r>
              <a:rPr sz="18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1800" spc="425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1800" spc="-10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app</a:t>
            </a: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800" spc="-6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7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29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800" spc="-9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1800" spc="4" dirty="0" smtClean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ase</a:t>
            </a:r>
            <a:r>
              <a:rPr sz="18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in the</a:t>
            </a:r>
            <a:r>
              <a:rPr sz="1800" spc="-10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1800" spc="44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40" y="2582910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840" y="2597917"/>
            <a:ext cx="6265521" cy="1206754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46508">
              <a:lnSpc>
                <a:spcPts val="2105"/>
              </a:lnSpc>
            </a:pPr>
            <a:r>
              <a:rPr sz="2000" spc="-9" dirty="0" smtClean="0">
                <a:solidFill>
                  <a:srgbClr val="FF0000"/>
                </a:solidFill>
                <a:latin typeface="Constantia"/>
                <a:cs typeface="Constantia"/>
              </a:rPr>
              <a:t>host table</a:t>
            </a:r>
            <a:endParaRPr sz="2000">
              <a:latin typeface="Constantia"/>
              <a:cs typeface="Constantia"/>
            </a:endParaRPr>
          </a:p>
          <a:p>
            <a:pPr marL="127304">
              <a:lnSpc>
                <a:spcPct val="101725"/>
              </a:lnSpc>
              <a:spcBef>
                <a:spcPts val="1189"/>
              </a:spcBef>
            </a:pPr>
            <a:r>
              <a:rPr sz="1800" spc="224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18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determines which host(s) can connect to the MySQL server</a:t>
            </a:r>
            <a:endParaRPr sz="1800">
              <a:latin typeface="Constantia"/>
              <a:cs typeface="Constantia"/>
            </a:endParaRPr>
          </a:p>
          <a:p>
            <a:pPr marL="12700" marR="46508">
              <a:lnSpc>
                <a:spcPct val="101725"/>
              </a:lnSpc>
              <a:spcBef>
                <a:spcPts val="1364"/>
              </a:spcBef>
            </a:pPr>
            <a:r>
              <a:rPr sz="20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db table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3509756"/>
            <a:ext cx="180140" cy="279907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44" y="3980320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9906" y="3993799"/>
            <a:ext cx="6547037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determines which user can access which database from which host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436482"/>
            <a:ext cx="180326" cy="280212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4451507"/>
            <a:ext cx="1273195" cy="280212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3" dirty="0" smtClean="0">
                <a:solidFill>
                  <a:srgbClr val="FF0000"/>
                </a:solidFill>
                <a:latin typeface="Constantia"/>
                <a:cs typeface="Constantia"/>
              </a:rPr>
              <a:t>tables_priv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4907293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9906" y="4920772"/>
            <a:ext cx="6700695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determines which user can access which tables from which database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5363321"/>
            <a:ext cx="180140" cy="279907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5378328"/>
            <a:ext cx="1561078" cy="279907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4" dirty="0" smtClean="0">
                <a:solidFill>
                  <a:srgbClr val="FF0000"/>
                </a:solidFill>
                <a:latin typeface="Constantia"/>
                <a:cs typeface="Constantia"/>
              </a:rPr>
              <a:t>columns_priv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5834139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5847618"/>
            <a:ext cx="6253324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determines which user can access which columns within a table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032" y="659890"/>
            <a:ext cx="8493252" cy="6198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308" y="0"/>
            <a:ext cx="5161788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888" y="-68579"/>
            <a:ext cx="5074920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890545"/>
            <a:ext cx="257048" cy="406400"/>
          </a:xfrm>
          <a:prstGeom prst="rect">
            <a:avLst/>
          </a:prstGeom>
        </p:spPr>
        <p:txBody>
          <a:bodyPr wrap="square" lIns="0" tIns="18446" rIns="0" bIns="0" rtlCol="0">
            <a:noAutofit/>
          </a:bodyPr>
          <a:lstStyle/>
          <a:p>
            <a:pPr marL="12700">
              <a:lnSpc>
                <a:spcPts val="2905"/>
              </a:lnSpc>
            </a:pPr>
            <a:r>
              <a:rPr sz="3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30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40" y="913011"/>
            <a:ext cx="3827763" cy="406400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12700">
              <a:lnSpc>
                <a:spcPts val="3100"/>
              </a:lnSpc>
            </a:pPr>
            <a:r>
              <a:rPr sz="30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MySQL Access Control</a:t>
            </a:r>
            <a:endParaRPr sz="30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444" y="1586980"/>
            <a:ext cx="226470" cy="356108"/>
          </a:xfrm>
          <a:prstGeom prst="rect">
            <a:avLst/>
          </a:prstGeom>
        </p:spPr>
        <p:txBody>
          <a:bodyPr wrap="square" lIns="0" tIns="16097" rIns="0" bIns="0" rtlCol="0">
            <a:noAutofit/>
          </a:bodyPr>
          <a:lstStyle/>
          <a:p>
            <a:pPr marL="12700">
              <a:lnSpc>
                <a:spcPts val="2535"/>
              </a:lnSpc>
            </a:pPr>
            <a:r>
              <a:rPr sz="26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906" y="1606481"/>
            <a:ext cx="7258445" cy="2559354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 marR="38459">
              <a:lnSpc>
                <a:spcPts val="2705"/>
              </a:lnSpc>
            </a:pPr>
            <a:r>
              <a:rPr sz="26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MySQL uses the grant tables to determine what a</a:t>
            </a:r>
            <a:endParaRPr sz="2600">
              <a:latin typeface="Constantia"/>
              <a:cs typeface="Constantia"/>
            </a:endParaRPr>
          </a:p>
          <a:p>
            <a:pPr marL="12700" marR="38459">
              <a:lnSpc>
                <a:spcPct val="101725"/>
              </a:lnSpc>
              <a:spcBef>
                <a:spcPts val="1058"/>
              </a:spcBef>
            </a:pPr>
            <a:r>
              <a:rPr sz="2600" spc="-29" dirty="0" smtClean="0">
                <a:solidFill>
                  <a:srgbClr val="001F5F"/>
                </a:solidFill>
                <a:latin typeface="Constantia"/>
                <a:cs typeface="Constantia"/>
              </a:rPr>
              <a:t>user is allowed to do in a two stage process</a:t>
            </a:r>
            <a:endParaRPr sz="2600">
              <a:latin typeface="Constantia"/>
              <a:cs typeface="Constantia"/>
            </a:endParaRPr>
          </a:p>
          <a:p>
            <a:pPr marL="241300" marR="38459">
              <a:lnSpc>
                <a:spcPct val="101725"/>
              </a:lnSpc>
              <a:spcBef>
                <a:spcPts val="1818"/>
              </a:spcBef>
            </a:pPr>
            <a:r>
              <a:rPr sz="26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Connection </a:t>
            </a:r>
            <a:r>
              <a:rPr sz="26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Verification</a:t>
            </a:r>
            <a:endParaRPr sz="2600">
              <a:latin typeface="Constantia"/>
              <a:cs typeface="Constantia"/>
            </a:endParaRPr>
          </a:p>
          <a:p>
            <a:pPr marL="411988" indent="-228600">
              <a:lnSpc>
                <a:spcPts val="3700"/>
              </a:lnSpc>
              <a:spcBef>
                <a:spcPts val="971"/>
              </a:spcBef>
            </a:pPr>
            <a:r>
              <a:rPr sz="2200" spc="-201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2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The MySQL server checks if a user is allowed to connect, based on the information from the user and host table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2795201"/>
            <a:ext cx="263369" cy="356108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dirty="0" smtClean="0">
                <a:solidFill>
                  <a:srgbClr val="FF0000"/>
                </a:solidFill>
                <a:latin typeface="Constantia"/>
                <a:cs typeface="Constantia"/>
              </a:rPr>
              <a:t>1.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4435431"/>
            <a:ext cx="319697" cy="356412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dirty="0" smtClean="0">
                <a:solidFill>
                  <a:srgbClr val="FF0000"/>
                </a:solidFill>
                <a:latin typeface="Constantia"/>
                <a:cs typeface="Constantia"/>
              </a:rPr>
              <a:t>2.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50594" y="4435431"/>
            <a:ext cx="6976256" cy="1840255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70612" marR="51159">
              <a:lnSpc>
                <a:spcPts val="2705"/>
              </a:lnSpc>
            </a:pPr>
            <a:r>
              <a:rPr sz="2600" spc="-18" dirty="0" smtClean="0">
                <a:solidFill>
                  <a:srgbClr val="FF0000"/>
                </a:solidFill>
                <a:latin typeface="Constantia"/>
                <a:cs typeface="Constantia"/>
              </a:rPr>
              <a:t>Request </a:t>
            </a:r>
            <a:r>
              <a:rPr sz="26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Verification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471"/>
              </a:spcBef>
            </a:pPr>
            <a:r>
              <a:rPr sz="2200" spc="-201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200" spc="-22" dirty="0" smtClean="0">
                <a:solidFill>
                  <a:srgbClr val="001F5F"/>
                </a:solidFill>
                <a:latin typeface="Constantia"/>
                <a:cs typeface="Constantia"/>
              </a:rPr>
              <a:t>After a connection is established, the server checks each</a:t>
            </a:r>
            <a:endParaRPr sz="2200">
              <a:latin typeface="Constantia"/>
              <a:cs typeface="Constantia"/>
            </a:endParaRPr>
          </a:p>
          <a:p>
            <a:pPr marL="241300" marR="51159">
              <a:lnSpc>
                <a:spcPct val="101725"/>
              </a:lnSpc>
              <a:spcBef>
                <a:spcPts val="1012"/>
              </a:spcBef>
            </a:pPr>
            <a:r>
              <a:rPr sz="22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statement you issue to determine whether you have</a:t>
            </a:r>
            <a:endParaRPr sz="2200">
              <a:latin typeface="Constantia"/>
              <a:cs typeface="Constantia"/>
            </a:endParaRPr>
          </a:p>
          <a:p>
            <a:pPr marL="241300" marR="51159">
              <a:lnSpc>
                <a:spcPct val="101725"/>
              </a:lnSpc>
              <a:spcBef>
                <a:spcPts val="1010"/>
              </a:spcBef>
            </a:pPr>
            <a:r>
              <a:rPr sz="22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sufficient privileges to perform it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608" y="659890"/>
            <a:ext cx="8503920" cy="6198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308" y="0"/>
            <a:ext cx="4678680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6888" y="-68579"/>
            <a:ext cx="4594860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5940" y="863140"/>
            <a:ext cx="218131" cy="342391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40" y="881832"/>
            <a:ext cx="7071749" cy="2552902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 marR="58135">
              <a:lnSpc>
                <a:spcPts val="2595"/>
              </a:lnSpc>
            </a:pPr>
            <a:r>
              <a:rPr sz="25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The MySQL server </a:t>
            </a:r>
            <a:r>
              <a:rPr sz="2500" spc="-25" dirty="0" smtClean="0">
                <a:solidFill>
                  <a:srgbClr val="FF0000"/>
                </a:solidFill>
                <a:latin typeface="Constantia"/>
                <a:cs typeface="Constantia"/>
              </a:rPr>
              <a:t>reads </a:t>
            </a:r>
            <a:r>
              <a:rPr sz="25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the grant tables when it is</a:t>
            </a:r>
            <a:endParaRPr sz="2500">
              <a:latin typeface="Constantia"/>
              <a:cs typeface="Constantia"/>
            </a:endParaRPr>
          </a:p>
          <a:p>
            <a:pPr marL="12700" marR="58135">
              <a:lnSpc>
                <a:spcPct val="101725"/>
              </a:lnSpc>
              <a:spcBef>
                <a:spcPts val="1018"/>
              </a:spcBef>
            </a:pPr>
            <a:r>
              <a:rPr sz="2500" spc="-5" dirty="0" smtClean="0">
                <a:solidFill>
                  <a:srgbClr val="FF0000"/>
                </a:solidFill>
                <a:latin typeface="Constantia"/>
                <a:cs typeface="Constantia"/>
              </a:rPr>
              <a:t>started</a:t>
            </a:r>
            <a:endParaRPr sz="2500">
              <a:latin typeface="Constantia"/>
              <a:cs typeface="Constantia"/>
            </a:endParaRPr>
          </a:p>
          <a:p>
            <a:pPr marL="12700" marR="58135">
              <a:lnSpc>
                <a:spcPct val="101725"/>
              </a:lnSpc>
              <a:spcBef>
                <a:spcPts val="1751"/>
              </a:spcBef>
            </a:pPr>
            <a:r>
              <a:rPr sz="25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When you </a:t>
            </a:r>
            <a:r>
              <a:rPr sz="2500" spc="-17" dirty="0" smtClean="0">
                <a:solidFill>
                  <a:srgbClr val="FF0000"/>
                </a:solidFill>
                <a:latin typeface="Constantia"/>
                <a:cs typeface="Constantia"/>
              </a:rPr>
              <a:t>update </a:t>
            </a:r>
            <a:r>
              <a:rPr sz="25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the grant tables using </a:t>
            </a:r>
            <a:r>
              <a:rPr sz="2500" i="1" spc="-17" dirty="0" smtClean="0">
                <a:solidFill>
                  <a:srgbClr val="FF0000"/>
                </a:solidFill>
                <a:latin typeface="Constantia"/>
                <a:cs typeface="Constantia"/>
              </a:rPr>
              <a:t>grant </a:t>
            </a:r>
            <a:r>
              <a:rPr sz="25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endParaRPr sz="25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148"/>
              </a:spcBef>
            </a:pPr>
            <a:r>
              <a:rPr sz="2500" i="1" spc="-20" dirty="0" smtClean="0">
                <a:solidFill>
                  <a:srgbClr val="FF0000"/>
                </a:solidFill>
                <a:latin typeface="Constantia"/>
                <a:cs typeface="Constantia"/>
              </a:rPr>
              <a:t>revoke </a:t>
            </a:r>
            <a:r>
              <a:rPr sz="25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statements the MySQL server will </a:t>
            </a:r>
            <a:r>
              <a:rPr sz="2500" spc="-20" dirty="0" smtClean="0">
                <a:solidFill>
                  <a:srgbClr val="FF0000"/>
                </a:solidFill>
                <a:latin typeface="Constantia"/>
                <a:cs typeface="Constantia"/>
              </a:rPr>
              <a:t>not notice</a:t>
            </a:r>
            <a:endParaRPr sz="2500">
              <a:latin typeface="Constantia"/>
              <a:cs typeface="Constantia"/>
            </a:endParaRPr>
          </a:p>
          <a:p>
            <a:pPr marL="12700" marR="58135">
              <a:lnSpc>
                <a:spcPct val="101725"/>
              </a:lnSpc>
              <a:spcBef>
                <a:spcPts val="1150"/>
              </a:spcBef>
            </a:pPr>
            <a:r>
              <a:rPr sz="2500" spc="-24" dirty="0" smtClean="0">
                <a:solidFill>
                  <a:srgbClr val="001F5F"/>
                </a:solidFill>
                <a:latin typeface="Constantia"/>
                <a:cs typeface="Constantia"/>
              </a:rPr>
              <a:t>they have changed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2006274"/>
            <a:ext cx="218316" cy="342696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37754" y="2558613"/>
            <a:ext cx="632637" cy="342391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dirty="0" smtClean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683175"/>
            <a:ext cx="218131" cy="342392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3701867"/>
            <a:ext cx="2982834" cy="876248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36" dirty="0" smtClean="0">
                <a:solidFill>
                  <a:srgbClr val="FF0000"/>
                </a:solidFill>
                <a:latin typeface="Constantia"/>
                <a:cs typeface="Constantia"/>
              </a:rPr>
              <a:t>To point out </a:t>
            </a:r>
            <a:r>
              <a:rPr sz="2500" spc="-36" dirty="0" smtClean="0">
                <a:solidFill>
                  <a:srgbClr val="001F5F"/>
                </a:solidFill>
                <a:latin typeface="Constantia"/>
                <a:cs typeface="Constantia"/>
              </a:rPr>
              <a:t>to server</a:t>
            </a:r>
            <a:endParaRPr sz="2500">
              <a:latin typeface="Constantia"/>
              <a:cs typeface="Constantia"/>
            </a:endParaRPr>
          </a:p>
          <a:p>
            <a:pPr marL="12700" marR="5807">
              <a:lnSpc>
                <a:spcPct val="101725"/>
              </a:lnSpc>
              <a:spcBef>
                <a:spcPts val="1021"/>
              </a:spcBef>
            </a:pPr>
            <a:r>
              <a:rPr sz="25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can </a:t>
            </a:r>
            <a:r>
              <a:rPr sz="2500" spc="-17" dirty="0" smtClean="0">
                <a:solidFill>
                  <a:srgbClr val="FF0000"/>
                </a:solidFill>
                <a:latin typeface="Constantia"/>
                <a:cs typeface="Constantia"/>
              </a:rPr>
              <a:t>run </a:t>
            </a:r>
            <a:r>
              <a:rPr sz="25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the following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8684" y="3701867"/>
            <a:ext cx="4348546" cy="1418373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27" dirty="0" smtClean="0">
                <a:solidFill>
                  <a:srgbClr val="001F5F"/>
                </a:solidFill>
                <a:latin typeface="Constantia"/>
                <a:cs typeface="Constantia"/>
              </a:rPr>
              <a:t>that a </a:t>
            </a:r>
            <a:r>
              <a:rPr sz="2500" spc="-27" dirty="0" smtClean="0">
                <a:solidFill>
                  <a:srgbClr val="FF0000"/>
                </a:solidFill>
                <a:latin typeface="Constantia"/>
                <a:cs typeface="Constantia"/>
              </a:rPr>
              <a:t>change </a:t>
            </a:r>
            <a:r>
              <a:rPr sz="2500" spc="-27" dirty="0" smtClean="0">
                <a:solidFill>
                  <a:srgbClr val="001F5F"/>
                </a:solidFill>
                <a:latin typeface="Constantia"/>
                <a:cs typeface="Constantia"/>
              </a:rPr>
              <a:t>has </a:t>
            </a:r>
            <a:r>
              <a:rPr sz="2500" spc="-27" dirty="0" smtClean="0">
                <a:solidFill>
                  <a:srgbClr val="FF0000"/>
                </a:solidFill>
                <a:latin typeface="Constantia"/>
                <a:cs typeface="Constantia"/>
              </a:rPr>
              <a:t>occurred</a:t>
            </a:r>
            <a:r>
              <a:rPr sz="2500" spc="-27" dirty="0" smtClean="0">
                <a:solidFill>
                  <a:srgbClr val="001F5F"/>
                </a:solidFill>
                <a:latin typeface="Constantia"/>
                <a:cs typeface="Constantia"/>
              </a:rPr>
              <a:t>, you</a:t>
            </a:r>
            <a:endParaRPr sz="2500">
              <a:latin typeface="Constantia"/>
              <a:cs typeface="Constantia"/>
            </a:endParaRPr>
          </a:p>
          <a:p>
            <a:pPr marL="12910" marR="47548">
              <a:lnSpc>
                <a:spcPct val="101725"/>
              </a:lnSpc>
              <a:spcBef>
                <a:spcPts val="1021"/>
              </a:spcBef>
            </a:pPr>
            <a:r>
              <a:rPr sz="2500" spc="-8" dirty="0" smtClean="0">
                <a:solidFill>
                  <a:srgbClr val="FF0000"/>
                </a:solidFill>
                <a:latin typeface="Constantia"/>
                <a:cs typeface="Constantia"/>
              </a:rPr>
              <a:t>commands</a:t>
            </a:r>
            <a:endParaRPr sz="2500">
              <a:latin typeface="Constantia"/>
              <a:cs typeface="Constantia"/>
            </a:endParaRPr>
          </a:p>
          <a:p>
            <a:pPr marL="348190" marR="47548">
              <a:lnSpc>
                <a:spcPct val="101725"/>
              </a:lnSpc>
              <a:spcBef>
                <a:spcPts val="1583"/>
              </a:spcBef>
            </a:pPr>
            <a:r>
              <a:rPr sz="22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//from mysql command line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444" y="4799503"/>
            <a:ext cx="194966" cy="1377442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763"/>
              </a:spcBef>
            </a:pPr>
            <a:r>
              <a:rPr sz="2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869"/>
              </a:spcBef>
            </a:pPr>
            <a:r>
              <a:rPr sz="2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906" y="4815948"/>
            <a:ext cx="1857590" cy="304291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i="1" spc="8" dirty="0" smtClean="0">
                <a:solidFill>
                  <a:srgbClr val="FF0000"/>
                </a:solidFill>
                <a:latin typeface="Constantia"/>
                <a:cs typeface="Constantia"/>
              </a:rPr>
              <a:t>flush </a:t>
            </a:r>
            <a:r>
              <a:rPr sz="2200" i="1" spc="8" dirty="0" smtClean="0">
                <a:solidFill>
                  <a:srgbClr val="001F5F"/>
                </a:solidFill>
                <a:latin typeface="Constantia"/>
                <a:cs typeface="Constantia"/>
              </a:rPr>
              <a:t>privileges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5352650"/>
            <a:ext cx="6898491" cy="304292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i="1" spc="-1" dirty="0" smtClean="0">
                <a:solidFill>
                  <a:srgbClr val="FF0000"/>
                </a:solidFill>
                <a:latin typeface="Constantia"/>
                <a:cs typeface="Constantia"/>
              </a:rPr>
              <a:t>mysqladmin </a:t>
            </a:r>
            <a:r>
              <a:rPr sz="2200" i="1" spc="-1" dirty="0" smtClean="0">
                <a:solidFill>
                  <a:srgbClr val="001F5F"/>
                </a:solidFill>
                <a:latin typeface="Constantia"/>
                <a:cs typeface="Constantia"/>
              </a:rPr>
              <a:t>flush-privileges </a:t>
            </a:r>
            <a:r>
              <a:rPr sz="2200" spc="-1" dirty="0" smtClean="0">
                <a:solidFill>
                  <a:srgbClr val="001F5F"/>
                </a:solidFill>
                <a:latin typeface="Constantia"/>
                <a:cs typeface="Constantia"/>
              </a:rPr>
              <a:t>//from the operating system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9906" y="5889098"/>
            <a:ext cx="2318289" cy="304292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i="1" spc="-11" dirty="0" smtClean="0">
                <a:solidFill>
                  <a:srgbClr val="FF0000"/>
                </a:solidFill>
                <a:latin typeface="Constantia"/>
                <a:cs typeface="Constantia"/>
              </a:rPr>
              <a:t>mysqladmin </a:t>
            </a:r>
            <a:r>
              <a:rPr sz="2200" i="1" spc="-11" dirty="0" smtClean="0">
                <a:solidFill>
                  <a:srgbClr val="001F5F"/>
                </a:solidFill>
                <a:latin typeface="Constantia"/>
                <a:cs typeface="Constantia"/>
              </a:rPr>
              <a:t>reload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194175" y="5889098"/>
            <a:ext cx="3429894" cy="304292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//from the operating system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64236" y="592834"/>
            <a:ext cx="8779764" cy="6265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2420" y="650746"/>
            <a:ext cx="8831580" cy="6207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685799"/>
            <a:ext cx="8686800" cy="6172198"/>
          </a:xfrm>
          <a:custGeom>
            <a:avLst/>
            <a:gdLst/>
            <a:ahLst/>
            <a:cxnLst/>
            <a:rect l="l" t="t" r="r" b="b"/>
            <a:pathLst>
              <a:path w="8686800" h="6172198">
                <a:moveTo>
                  <a:pt x="8686800" y="6172198"/>
                </a:moveTo>
                <a:lnTo>
                  <a:pt x="8686800" y="0"/>
                </a:lnTo>
                <a:lnTo>
                  <a:pt x="0" y="0"/>
                </a:lnTo>
                <a:lnTo>
                  <a:pt x="0" y="6172198"/>
                </a:lnTo>
                <a:lnTo>
                  <a:pt x="8686800" y="6172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428" y="50292"/>
            <a:ext cx="8767572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308" y="0"/>
            <a:ext cx="801471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76212"/>
            <a:ext cx="8686800" cy="533133"/>
          </a:xfrm>
          <a:custGeom>
            <a:avLst/>
            <a:gdLst/>
            <a:ahLst/>
            <a:cxnLst/>
            <a:rect l="l" t="t" r="r" b="b"/>
            <a:pathLst>
              <a:path w="8686800" h="533133">
                <a:moveTo>
                  <a:pt x="0" y="533133"/>
                </a:moveTo>
                <a:lnTo>
                  <a:pt x="8686800" y="533133"/>
                </a:lnTo>
                <a:lnTo>
                  <a:pt x="86868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6888" y="-68579"/>
            <a:ext cx="792327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5940" y="847984"/>
            <a:ext cx="207526" cy="27990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1.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1356" y="847984"/>
            <a:ext cx="3571844" cy="27990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Running MySQL server as a root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44" y="1303541"/>
            <a:ext cx="164388" cy="693292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443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9906" y="1317020"/>
            <a:ext cx="7770380" cy="1516252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29157">
              <a:lnSpc>
                <a:spcPts val="1900"/>
              </a:lnSpc>
            </a:pPr>
            <a:r>
              <a:rPr sz="18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is a bad idea if you are running a Unix-Like OS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2197"/>
              </a:lnSpc>
              <a:spcBef>
                <a:spcPts val="1166"/>
              </a:spcBef>
            </a:pPr>
            <a:r>
              <a:rPr sz="1800" dirty="0" smtClean="0">
                <a:solidFill>
                  <a:srgbClr val="001F5F"/>
                </a:solidFill>
                <a:latin typeface="Constantia"/>
                <a:cs typeface="Constantia"/>
              </a:rPr>
              <a:t>do</a:t>
            </a:r>
            <a:r>
              <a:rPr sz="1800" spc="-4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ng</a:t>
            </a: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this</a:t>
            </a:r>
            <a:r>
              <a:rPr sz="1800" spc="-7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8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1800" spc="-6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QL</a:t>
            </a:r>
            <a:r>
              <a:rPr sz="1800" spc="-6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user</a:t>
            </a:r>
            <a:r>
              <a:rPr sz="1800" spc="-10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1800" spc="-7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4" dirty="0" smtClean="0">
                <a:solidFill>
                  <a:srgbClr val="FF0000"/>
                </a:solidFill>
                <a:latin typeface="Constantia"/>
                <a:cs typeface="Constantia"/>
              </a:rPr>
              <a:t>f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u</a:t>
            </a:r>
            <a:r>
              <a:rPr sz="1800" spc="-4" dirty="0" smtClean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sz="1800" spc="-19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set</a:t>
            </a:r>
            <a:r>
              <a:rPr sz="1800" spc="-94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of</a:t>
            </a:r>
            <a:r>
              <a:rPr sz="1800" spc="19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sz="1800" spc="4" dirty="0" smtClean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1800" spc="-19" dirty="0" smtClean="0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sz="1800" spc="-9" dirty="0" smtClean="0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le</a:t>
            </a:r>
            <a:r>
              <a:rPr sz="1800" spc="-50" dirty="0" smtClean="0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1800" spc="-9" dirty="0" smtClean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r>
              <a:rPr sz="18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75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4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ht</a:t>
            </a:r>
            <a:r>
              <a:rPr sz="1800" spc="-75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6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ead</a:t>
            </a:r>
            <a:r>
              <a:rPr sz="1800" spc="-5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2197"/>
              </a:lnSpc>
              <a:spcBef>
                <a:spcPts val="826"/>
              </a:spcBef>
            </a:pP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write files anywhere in the operating system</a:t>
            </a:r>
            <a:endParaRPr sz="1800">
              <a:latin typeface="Constantia"/>
              <a:cs typeface="Constantia"/>
            </a:endParaRPr>
          </a:p>
          <a:p>
            <a:pPr marL="12700" marR="29157">
              <a:lnSpc>
                <a:spcPct val="101725"/>
              </a:lnSpc>
              <a:spcBef>
                <a:spcPts val="1408"/>
              </a:spcBef>
            </a:pP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Instead </a:t>
            </a:r>
            <a:r>
              <a:rPr sz="1800" spc="-9" dirty="0" smtClean="0">
                <a:solidFill>
                  <a:srgbClr val="FF0000"/>
                </a:solidFill>
                <a:latin typeface="Constantia"/>
                <a:cs typeface="Constantia"/>
              </a:rPr>
              <a:t>setup a MySQL user specifically </a:t>
            </a: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for the purpose of running </a:t>
            </a:r>
            <a:r>
              <a:rPr sz="1800" spc="-9" dirty="0" smtClean="0">
                <a:solidFill>
                  <a:srgbClr val="FF0000"/>
                </a:solidFill>
                <a:latin typeface="Constantia"/>
                <a:cs typeface="Constantia"/>
              </a:rPr>
              <a:t>mysqld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44" y="2565794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036854"/>
            <a:ext cx="252472" cy="280212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dirty="0" smtClean="0">
                <a:solidFill>
                  <a:srgbClr val="001F5F"/>
                </a:solidFill>
                <a:latin typeface="Constantia"/>
                <a:cs typeface="Constantia"/>
              </a:rPr>
              <a:t>2.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356" y="3036854"/>
            <a:ext cx="7153882" cy="706856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Setup the </a:t>
            </a:r>
            <a:r>
              <a:rPr sz="2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MySQL server behind firewall</a:t>
            </a: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, to stop connection from</a:t>
            </a:r>
            <a:endParaRPr sz="2000">
              <a:latin typeface="Constantia"/>
              <a:cs typeface="Constantia"/>
            </a:endParaRPr>
          </a:p>
          <a:p>
            <a:pPr marL="12700" marR="38221">
              <a:lnSpc>
                <a:spcPct val="101725"/>
              </a:lnSpc>
              <a:spcBef>
                <a:spcPts val="813"/>
              </a:spcBef>
            </a:pPr>
            <a:r>
              <a:rPr sz="2000" spc="-2" dirty="0" smtClean="0">
                <a:solidFill>
                  <a:srgbClr val="001F5F"/>
                </a:solidFill>
                <a:latin typeface="Constantia"/>
                <a:cs typeface="Constantia"/>
              </a:rPr>
              <a:t>unauthorized machines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444" y="3919360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906" y="3932839"/>
            <a:ext cx="5351559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The default port to connect to the mysql server is </a:t>
            </a:r>
            <a:r>
              <a:rPr sz="18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3306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390547"/>
            <a:ext cx="243901" cy="280212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3.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1356" y="4390547"/>
            <a:ext cx="8019929" cy="2048230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33808">
              <a:lnSpc>
                <a:spcPts val="2105"/>
              </a:lnSpc>
            </a:pPr>
            <a:r>
              <a:rPr sz="20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Make sure that </a:t>
            </a:r>
            <a:r>
              <a:rPr sz="20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all your users have passwords </a:t>
            </a:r>
            <a:r>
              <a:rPr sz="20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and that they are </a:t>
            </a:r>
            <a:r>
              <a:rPr sz="20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well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813"/>
              </a:spcBef>
            </a:pP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chosen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regularly changed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, as with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operating system passwords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Write 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1159"/>
              </a:spcBef>
            </a:pPr>
            <a:r>
              <a:rPr sz="20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you PHP scripts that are used to connect to the database in a separate file 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1159"/>
              </a:spcBef>
            </a:pP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called </a:t>
            </a:r>
            <a:r>
              <a:rPr sz="20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dbconnect.php</a:t>
            </a: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, that you then include when required .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ts val="2410"/>
              </a:lnSpc>
              <a:spcBef>
                <a:spcPts val="1280"/>
              </a:spcBef>
            </a:pPr>
            <a:r>
              <a:rPr sz="20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You can store the file outside of the web document tree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5940" y="5305176"/>
            <a:ext cx="264763" cy="279907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4" dirty="0" smtClean="0">
                <a:solidFill>
                  <a:srgbClr val="001F5F"/>
                </a:solidFill>
                <a:latin typeface="Constantia"/>
                <a:cs typeface="Constantia"/>
              </a:rPr>
              <a:t>4.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1376" y="655318"/>
            <a:ext cx="8339328" cy="6202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3360" y="0"/>
            <a:ext cx="8255508" cy="7147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8892" y="4572"/>
            <a:ext cx="8174735" cy="640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21957"/>
            <a:ext cx="164388" cy="692912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440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840" y="835436"/>
            <a:ext cx="7633486" cy="2723515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29157">
              <a:lnSpc>
                <a:spcPts val="1900"/>
              </a:lnSpc>
            </a:pPr>
            <a:r>
              <a:rPr sz="18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Don’t </a:t>
            </a:r>
            <a:r>
              <a:rPr sz="18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store </a:t>
            </a:r>
            <a:r>
              <a:rPr sz="18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passwords </a:t>
            </a:r>
            <a:r>
              <a:rPr sz="18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in plain text in your database</a:t>
            </a:r>
            <a:endParaRPr sz="1800">
              <a:latin typeface="Constantia"/>
              <a:cs typeface="Constantia"/>
            </a:endParaRPr>
          </a:p>
          <a:p>
            <a:pPr marL="12700" marR="277043">
              <a:lnSpc>
                <a:spcPts val="2197"/>
              </a:lnSpc>
              <a:spcBef>
                <a:spcPts val="1163"/>
              </a:spcBef>
            </a:pP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You can </a:t>
            </a:r>
            <a:r>
              <a:rPr sz="18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encrypt </a:t>
            </a: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passwords using </a:t>
            </a:r>
            <a:r>
              <a:rPr sz="18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MySQL SHA1(). </a:t>
            </a: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When you </a:t>
            </a:r>
            <a:r>
              <a:rPr sz="18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run select </a:t>
            </a: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you </a:t>
            </a:r>
            <a:endParaRPr sz="1800">
              <a:latin typeface="Constantia"/>
              <a:cs typeface="Constantia"/>
            </a:endParaRPr>
          </a:p>
          <a:p>
            <a:pPr marL="12700" marR="277043">
              <a:lnSpc>
                <a:spcPts val="2197"/>
              </a:lnSpc>
              <a:spcBef>
                <a:spcPts val="828"/>
              </a:spcBef>
            </a:pPr>
            <a:r>
              <a:rPr sz="18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will need to use the same function again to check the password a user has </a:t>
            </a:r>
            <a:endParaRPr sz="1800">
              <a:latin typeface="Constantia"/>
              <a:cs typeface="Constantia"/>
            </a:endParaRPr>
          </a:p>
          <a:p>
            <a:pPr marL="12700" marR="277043">
              <a:lnSpc>
                <a:spcPts val="2197"/>
              </a:lnSpc>
              <a:spcBef>
                <a:spcPts val="828"/>
              </a:spcBef>
            </a:pPr>
            <a:r>
              <a:rPr sz="1800" dirty="0" smtClean="0">
                <a:solidFill>
                  <a:srgbClr val="001F5F"/>
                </a:solidFill>
                <a:latin typeface="Constantia"/>
                <a:cs typeface="Constantia"/>
              </a:rPr>
              <a:t>typed</a:t>
            </a:r>
            <a:endParaRPr sz="1800">
              <a:latin typeface="Constantia"/>
              <a:cs typeface="Constantia"/>
            </a:endParaRPr>
          </a:p>
          <a:p>
            <a:pPr marL="12700" marR="29157">
              <a:lnSpc>
                <a:spcPct val="101725"/>
              </a:lnSpc>
              <a:spcBef>
                <a:spcPts val="1408"/>
              </a:spcBef>
            </a:pPr>
            <a:r>
              <a:rPr sz="18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Don’t grant </a:t>
            </a:r>
            <a:r>
              <a:rPr sz="18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more privileges to any user than he/she needs .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3020"/>
              </a:lnSpc>
              <a:spcBef>
                <a:spcPts val="744"/>
              </a:spcBef>
            </a:pPr>
            <a:r>
              <a:rPr sz="1800" dirty="0" smtClean="0">
                <a:solidFill>
                  <a:srgbClr val="FF0000"/>
                </a:solidFill>
                <a:latin typeface="Constantia"/>
                <a:cs typeface="Constantia"/>
              </a:rPr>
              <a:t>Do</a:t>
            </a:r>
            <a:r>
              <a:rPr sz="1800" spc="-59" dirty="0" smtClean="0">
                <a:solidFill>
                  <a:srgbClr val="FF0000"/>
                </a:solidFill>
                <a:latin typeface="Constantia"/>
                <a:cs typeface="Constantia"/>
              </a:rPr>
              <a:t>n’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sz="1800" spc="-89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sz="1800" spc="-29" dirty="0" smtClean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ant</a:t>
            </a:r>
            <a:r>
              <a:rPr sz="1800" spc="-64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39" dirty="0" smtClean="0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sz="1800" spc="-44" dirty="0" smtClean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1800" spc="4" dirty="0" smtClean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1800" spc="-4" dirty="0" smtClean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1800" spc="1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FIL</a:t>
            </a:r>
            <a:r>
              <a:rPr sz="1800" spc="-4" dirty="0" smtClean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1800" spc="1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4" dirty="0" smtClean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sz="1800" spc="9" dirty="0" smtClean="0">
                <a:solidFill>
                  <a:srgbClr val="FF0000"/>
                </a:solidFill>
                <a:latin typeface="Constantia"/>
                <a:cs typeface="Constantia"/>
              </a:rPr>
              <a:t>U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TD</a:t>
            </a:r>
            <a:r>
              <a:rPr sz="1800" spc="-50" dirty="0" smtClean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WN</a:t>
            </a:r>
            <a:r>
              <a:rPr sz="1800" spc="-54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RE</a:t>
            </a:r>
            <a:r>
              <a:rPr sz="1800" spc="-25" dirty="0" smtClean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sz="1800" spc="-44" dirty="0" smtClean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1800" spc="0" dirty="0" smtClean="0">
                <a:solidFill>
                  <a:srgbClr val="FF0000"/>
                </a:solidFill>
                <a:latin typeface="Constantia"/>
                <a:cs typeface="Constantia"/>
              </a:rPr>
              <a:t>AD</a:t>
            </a:r>
            <a:r>
              <a:rPr sz="1800" spc="-25" dirty="0" smtClean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800" spc="4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le</a:t>
            </a:r>
            <a:r>
              <a:rPr sz="1800" spc="-50" dirty="0" smtClean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1800" spc="-34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8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y user</a:t>
            </a:r>
            <a:r>
              <a:rPr sz="1800" spc="-11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other</a:t>
            </a:r>
            <a:r>
              <a:rPr sz="1800" spc="-7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than</a:t>
            </a:r>
            <a:r>
              <a:rPr sz="1800" spc="-7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1800" spc="-69" dirty="0" smtClean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admi</a:t>
            </a: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ist</a:t>
            </a:r>
            <a:r>
              <a:rPr sz="1800" spc="-29" dirty="0" smtClean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2468258"/>
            <a:ext cx="164388" cy="693165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442"/>
              </a:spcBef>
            </a:pPr>
            <a:r>
              <a:rPr sz="18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3704854"/>
            <a:ext cx="141224" cy="215900"/>
          </a:xfrm>
          <a:prstGeom prst="rect">
            <a:avLst/>
          </a:prstGeom>
        </p:spPr>
        <p:txBody>
          <a:bodyPr wrap="square" lIns="0" tIns="9525" rIns="0" bIns="0" rtlCol="0">
            <a:noAutofit/>
          </a:bodyPr>
          <a:lstStyle/>
          <a:p>
            <a:pPr marL="12700">
              <a:lnSpc>
                <a:spcPts val="1500"/>
              </a:lnSpc>
            </a:pPr>
            <a:r>
              <a:rPr sz="1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5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9906" y="3716087"/>
            <a:ext cx="7110811" cy="902156"/>
          </a:xfrm>
          <a:prstGeom prst="rect">
            <a:avLst/>
          </a:prstGeom>
        </p:spPr>
        <p:txBody>
          <a:bodyPr wrap="square" lIns="0" tIns="10160" rIns="0" bIns="0" rtlCol="0">
            <a:noAutofit/>
          </a:bodyPr>
          <a:lstStyle/>
          <a:p>
            <a:pPr marL="12700" marR="28620">
              <a:lnSpc>
                <a:spcPts val="1600"/>
              </a:lnSpc>
            </a:pPr>
            <a:r>
              <a:rPr sz="15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15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PROCESS privileges </a:t>
            </a:r>
            <a:r>
              <a:rPr sz="15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can be used to see what other users are doing and typing,</a:t>
            </a:r>
            <a:endParaRPr sz="1500">
              <a:latin typeface="Constantia"/>
              <a:cs typeface="Constantia"/>
            </a:endParaRPr>
          </a:p>
          <a:p>
            <a:pPr marL="12700" marR="28620">
              <a:lnSpc>
                <a:spcPct val="101725"/>
              </a:lnSpc>
              <a:spcBef>
                <a:spcPts val="608"/>
              </a:spcBef>
            </a:pPr>
            <a:r>
              <a:rPr sz="1500" spc="-6" dirty="0" smtClean="0">
                <a:solidFill>
                  <a:srgbClr val="001F5F"/>
                </a:solidFill>
                <a:latin typeface="Constantia"/>
                <a:cs typeface="Constantia"/>
              </a:rPr>
              <a:t>including their passwords</a:t>
            </a: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051"/>
              </a:spcBef>
            </a:pPr>
            <a:r>
              <a:rPr sz="15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1500" spc="-10" dirty="0" smtClean="0">
                <a:solidFill>
                  <a:srgbClr val="FF0000"/>
                </a:solidFill>
                <a:latin typeface="Constantia"/>
                <a:cs typeface="Constantia"/>
              </a:rPr>
              <a:t>FILE privilege </a:t>
            </a:r>
            <a:r>
              <a:rPr sz="15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can be used to read and write files to and from the operating system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4390789"/>
            <a:ext cx="141409" cy="216204"/>
          </a:xfrm>
          <a:prstGeom prst="rect">
            <a:avLst/>
          </a:prstGeom>
        </p:spPr>
        <p:txBody>
          <a:bodyPr wrap="square" lIns="0" tIns="9556" rIns="0" bIns="0" rtlCol="0">
            <a:noAutofit/>
          </a:bodyPr>
          <a:lstStyle/>
          <a:p>
            <a:pPr marL="12700">
              <a:lnSpc>
                <a:spcPts val="1505"/>
              </a:lnSpc>
            </a:pPr>
            <a:r>
              <a:rPr sz="1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5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782325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40" y="4795804"/>
            <a:ext cx="7508520" cy="1461262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Grant users access only </a:t>
            </a: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from the </a:t>
            </a:r>
            <a:r>
              <a:rPr sz="18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hosts </a:t>
            </a: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that they </a:t>
            </a:r>
            <a:r>
              <a:rPr sz="18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will be connecting </a:t>
            </a: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from like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731"/>
              </a:spcBef>
            </a:pPr>
            <a:r>
              <a:rPr sz="1800" spc="0" dirty="0" smtClean="0">
                <a:solidFill>
                  <a:srgbClr val="001F5F"/>
                </a:solidFill>
                <a:latin typeface="Constantia"/>
                <a:cs typeface="Constantia"/>
                <a:hlinkClick r:id="rId7"/>
              </a:rPr>
              <a:t>jane@localhost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1260"/>
              </a:spcBef>
            </a:pPr>
            <a:r>
              <a:rPr sz="18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You can further increase security by using IP addresses rather than domain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826"/>
              </a:spcBef>
            </a:pPr>
            <a:r>
              <a:rPr sz="18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names in your host table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5940" y="5605292"/>
            <a:ext cx="164574" cy="254304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892" y="659892"/>
            <a:ext cx="8430768" cy="5879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308" y="0"/>
            <a:ext cx="538886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6888" y="-68579"/>
            <a:ext cx="5303520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5940" y="874160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40" y="894380"/>
            <a:ext cx="3506129" cy="368300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Secure Hash Algorithm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44" y="1505475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9906" y="1523448"/>
            <a:ext cx="5541045" cy="827073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5" dirty="0" smtClean="0">
                <a:solidFill>
                  <a:srgbClr val="001F5F"/>
                </a:solidFill>
                <a:latin typeface="Constantia"/>
                <a:cs typeface="Constantia"/>
              </a:rPr>
              <a:t>String </a:t>
            </a:r>
            <a:r>
              <a:rPr sz="2400" spc="-5" dirty="0" smtClean="0">
                <a:solidFill>
                  <a:srgbClr val="FF0000"/>
                </a:solidFill>
                <a:latin typeface="Constantia"/>
                <a:cs typeface="Constantia"/>
              </a:rPr>
              <a:t>sha1</a:t>
            </a:r>
            <a:r>
              <a:rPr sz="2400" spc="-5" dirty="0" smtClean="0">
                <a:solidFill>
                  <a:srgbClr val="001F5F"/>
                </a:solidFill>
                <a:latin typeface="Constantia"/>
                <a:cs typeface="Constantia"/>
              </a:rPr>
              <a:t>(String str [, bool raw_output])</a:t>
            </a:r>
            <a:endParaRPr sz="2400">
              <a:latin typeface="Constantia"/>
              <a:cs typeface="Constantia"/>
            </a:endParaRPr>
          </a:p>
          <a:p>
            <a:pPr marL="183387" marR="45720">
              <a:lnSpc>
                <a:spcPct val="101725"/>
              </a:lnSpc>
              <a:spcBef>
                <a:spcPts val="1344"/>
              </a:spcBef>
            </a:pPr>
            <a:r>
              <a:rPr sz="2000" spc="-104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Returns pseudo random 40-character string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44" y="2578752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9906" y="2596725"/>
            <a:ext cx="3202510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If </a:t>
            </a:r>
            <a:r>
              <a:rPr sz="24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raw_output </a:t>
            </a:r>
            <a:r>
              <a:rPr sz="24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is set true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0594" y="3128509"/>
            <a:ext cx="180326" cy="1255514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600"/>
              </a:spcBef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699"/>
              </a:spcBef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9194" y="3143534"/>
            <a:ext cx="5699671" cy="1255496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It returns random 20-character string of binary data</a:t>
            </a:r>
            <a:endParaRPr sz="2000">
              <a:latin typeface="Constantia"/>
              <a:cs typeface="Constantia"/>
            </a:endParaRPr>
          </a:p>
          <a:p>
            <a:pPr marL="12700" marR="38221">
              <a:lnSpc>
                <a:spcPct val="101725"/>
              </a:lnSpc>
              <a:spcBef>
                <a:spcPts val="1293"/>
              </a:spcBef>
            </a:pP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The password cannot be decrypted back</a:t>
            </a:r>
            <a:endParaRPr sz="2000">
              <a:latin typeface="Constantia"/>
              <a:cs typeface="Constantia"/>
            </a:endParaRPr>
          </a:p>
          <a:p>
            <a:pPr marL="12700" marR="38221">
              <a:lnSpc>
                <a:spcPct val="101725"/>
              </a:lnSpc>
              <a:spcBef>
                <a:spcPts val="1398"/>
              </a:spcBef>
            </a:pPr>
            <a:r>
              <a:rPr sz="2000" spc="-2" dirty="0" smtClean="0">
                <a:solidFill>
                  <a:srgbClr val="001F5F"/>
                </a:solidFill>
                <a:latin typeface="Constantia"/>
                <a:cs typeface="Constantia"/>
              </a:rPr>
              <a:t>If(sha1($password)==lajsdf0asdfj323j8258hasdf93q)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4627643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4645616"/>
            <a:ext cx="7254272" cy="1253742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 marR="46508">
              <a:lnSpc>
                <a:spcPts val="2500"/>
              </a:lnSpc>
            </a:pPr>
            <a:r>
              <a:rPr sz="2400" spc="-2" dirty="0" smtClean="0">
                <a:solidFill>
                  <a:srgbClr val="001F5F"/>
                </a:solidFill>
                <a:latin typeface="Constantia"/>
                <a:cs typeface="Constantia"/>
              </a:rPr>
              <a:t>Example</a:t>
            </a:r>
            <a:endParaRPr sz="2400">
              <a:latin typeface="Constantia"/>
              <a:cs typeface="Constantia"/>
            </a:endParaRPr>
          </a:p>
          <a:p>
            <a:pPr marL="183387">
              <a:lnSpc>
                <a:spcPct val="101725"/>
              </a:lnSpc>
              <a:spcBef>
                <a:spcPts val="1341"/>
              </a:spcBef>
            </a:pPr>
            <a:r>
              <a:rPr sz="2000" spc="-104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 </a:t>
            </a:r>
            <a:r>
              <a:rPr sz="2000" i="1" spc="-2" dirty="0" smtClean="0">
                <a:solidFill>
                  <a:srgbClr val="FF0000"/>
                </a:solidFill>
                <a:latin typeface="Constantia"/>
                <a:cs typeface="Constantia"/>
              </a:rPr>
              <a:t>Select count(*) from authorized_users where name=$username</a:t>
            </a:r>
            <a:endParaRPr sz="2000">
              <a:latin typeface="Constantia"/>
              <a:cs typeface="Constantia"/>
            </a:endParaRPr>
          </a:p>
          <a:p>
            <a:pPr marL="411988" marR="46508">
              <a:lnSpc>
                <a:spcPct val="101725"/>
              </a:lnSpc>
              <a:spcBef>
                <a:spcPts val="920"/>
              </a:spcBef>
            </a:pPr>
            <a:r>
              <a:rPr sz="2000" i="1" spc="-6" dirty="0" smtClean="0">
                <a:solidFill>
                  <a:srgbClr val="FF0000"/>
                </a:solidFill>
                <a:latin typeface="Constantia"/>
                <a:cs typeface="Constantia"/>
              </a:rPr>
              <a:t>and password=sha1($password)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6127513"/>
            <a:ext cx="210718" cy="330200"/>
          </a:xfrm>
          <a:prstGeom prst="rect">
            <a:avLst/>
          </a:prstGeom>
        </p:spPr>
        <p:txBody>
          <a:bodyPr wrap="square" lIns="0" tIns="14890" rIns="0" bIns="0" rtlCol="0">
            <a:noAutofit/>
          </a:bodyPr>
          <a:lstStyle/>
          <a:p>
            <a:pPr marL="12700">
              <a:lnSpc>
                <a:spcPts val="2345"/>
              </a:lnSpc>
            </a:pPr>
            <a:r>
              <a:rPr sz="24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6145486"/>
            <a:ext cx="6179304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The password column should have varchar(40)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660" y="656844"/>
            <a:ext cx="8383524" cy="5020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308" y="0"/>
            <a:ext cx="843686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888" y="-68579"/>
            <a:ext cx="835304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832977"/>
            <a:ext cx="180326" cy="1255706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 marR="185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 marR="185">
              <a:lnSpc>
                <a:spcPct val="89192"/>
              </a:lnSpc>
              <a:spcBef>
                <a:spcPts val="1600"/>
              </a:spcBef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702"/>
              </a:spcBef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40" y="847984"/>
            <a:ext cx="7656914" cy="3511423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46508">
              <a:lnSpc>
                <a:spcPts val="2105"/>
              </a:lnSpc>
            </a:pPr>
            <a:r>
              <a:rPr sz="20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Connecting MySQL database to the web raises special security issues</a:t>
            </a:r>
            <a:endParaRPr sz="2000">
              <a:latin typeface="Constantia"/>
              <a:cs typeface="Constantia"/>
            </a:endParaRPr>
          </a:p>
          <a:p>
            <a:pPr marL="12700" marR="46508">
              <a:lnSpc>
                <a:spcPct val="101725"/>
              </a:lnSpc>
              <a:spcBef>
                <a:spcPts val="1293"/>
              </a:spcBef>
            </a:pP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Set up a special user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just for the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purpose of web connections</a:t>
            </a:r>
            <a:endParaRPr sz="2000">
              <a:latin typeface="Constantia"/>
              <a:cs typeface="Constantia"/>
            </a:endParaRPr>
          </a:p>
          <a:p>
            <a:pPr marL="12700" marR="46508">
              <a:lnSpc>
                <a:spcPct val="101725"/>
              </a:lnSpc>
              <a:spcBef>
                <a:spcPts val="1401"/>
              </a:spcBef>
            </a:pPr>
            <a:r>
              <a:rPr sz="20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Give the </a:t>
            </a:r>
            <a:r>
              <a:rPr sz="2000" spc="-20" dirty="0" smtClean="0">
                <a:solidFill>
                  <a:srgbClr val="FF0000"/>
                </a:solidFill>
                <a:latin typeface="Constantia"/>
                <a:cs typeface="Constantia"/>
              </a:rPr>
              <a:t>minimum privilege necessary </a:t>
            </a:r>
            <a:r>
              <a:rPr sz="20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000" spc="-20" dirty="0" smtClean="0">
                <a:solidFill>
                  <a:srgbClr val="FF0000"/>
                </a:solidFill>
                <a:latin typeface="Constantia"/>
                <a:cs typeface="Constantia"/>
              </a:rPr>
              <a:t>not grant </a:t>
            </a:r>
            <a:r>
              <a:rPr sz="20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DROP, ALTER</a:t>
            </a:r>
            <a:endParaRPr sz="2000">
              <a:latin typeface="Constantia"/>
              <a:cs typeface="Constantia"/>
            </a:endParaRPr>
          </a:p>
          <a:p>
            <a:pPr marL="12700" marR="46508">
              <a:lnSpc>
                <a:spcPct val="101725"/>
              </a:lnSpc>
              <a:spcBef>
                <a:spcPts val="918"/>
              </a:spcBef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and CREATE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privileges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to that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user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398"/>
              </a:spcBef>
            </a:pPr>
            <a:r>
              <a:rPr sz="2000" spc="-6" dirty="0" smtClean="0">
                <a:solidFill>
                  <a:srgbClr val="001F5F"/>
                </a:solidFill>
                <a:latin typeface="Constantia"/>
                <a:cs typeface="Constantia"/>
              </a:rPr>
              <a:t>Unless you are using SSL users password will be transmitted from the</a:t>
            </a:r>
            <a:endParaRPr sz="2000">
              <a:latin typeface="Constantia"/>
              <a:cs typeface="Constantia"/>
            </a:endParaRPr>
          </a:p>
          <a:p>
            <a:pPr marL="12700" marR="46508">
              <a:lnSpc>
                <a:spcPct val="101725"/>
              </a:lnSpc>
              <a:spcBef>
                <a:spcPts val="920"/>
              </a:spcBef>
            </a:pPr>
            <a:r>
              <a:rPr sz="20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browser to the server in plain text</a:t>
            </a:r>
            <a:endParaRPr sz="2000">
              <a:latin typeface="Constantia"/>
              <a:cs typeface="Constantia"/>
            </a:endParaRPr>
          </a:p>
          <a:p>
            <a:pPr marL="12700" marR="46508">
              <a:lnSpc>
                <a:spcPct val="101725"/>
              </a:lnSpc>
              <a:spcBef>
                <a:spcPts val="1398"/>
              </a:spcBef>
            </a:pPr>
            <a:r>
              <a:rPr sz="20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Do a general data clean up before sending anything to the MySQL</a:t>
            </a:r>
            <a:endParaRPr sz="2000">
              <a:latin typeface="Constantia"/>
              <a:cs typeface="Constantia"/>
            </a:endParaRPr>
          </a:p>
          <a:p>
            <a:pPr marL="12700" marR="46508">
              <a:lnSpc>
                <a:spcPct val="101725"/>
              </a:lnSpc>
              <a:spcBef>
                <a:spcPts val="918"/>
              </a:spcBef>
            </a:pPr>
            <a:r>
              <a:rPr sz="2000" dirty="0" smtClean="0">
                <a:solidFill>
                  <a:srgbClr val="001F5F"/>
                </a:solidFill>
                <a:latin typeface="Constantia"/>
                <a:cs typeface="Constantia"/>
              </a:rPr>
              <a:t>database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723118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637772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4535437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9906" y="4548916"/>
            <a:ext cx="6891073" cy="107696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9" dirty="0" smtClean="0">
                <a:solidFill>
                  <a:srgbClr val="001F5F"/>
                </a:solidFill>
                <a:latin typeface="Constantia"/>
                <a:cs typeface="Constantia"/>
              </a:rPr>
              <a:t>Addslashes(), stripslashes() to get rid of any problematic characters in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731"/>
              </a:spcBef>
            </a:pPr>
            <a:r>
              <a:rPr sz="1800" dirty="0" smtClean="0">
                <a:solidFill>
                  <a:srgbClr val="001F5F"/>
                </a:solidFill>
                <a:latin typeface="Constantia"/>
                <a:cs typeface="Constantia"/>
              </a:rPr>
              <a:t>strings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1258"/>
              </a:spcBef>
            </a:pPr>
            <a:r>
              <a:rPr sz="18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Doubleval() to check that the numeric data is really numeric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3444" y="5358397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315" y="697990"/>
            <a:ext cx="8628888" cy="6160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308" y="0"/>
            <a:ext cx="3403091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6888" y="-68579"/>
            <a:ext cx="3314700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938141"/>
            <a:ext cx="272800" cy="432308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962135"/>
            <a:ext cx="7557309" cy="1895729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 marR="61036">
              <a:lnSpc>
                <a:spcPts val="3304"/>
              </a:lnSpc>
            </a:pPr>
            <a:r>
              <a:rPr sz="3200" spc="-19" dirty="0" smtClean="0">
                <a:solidFill>
                  <a:srgbClr val="FF0000"/>
                </a:solidFill>
                <a:latin typeface="Constantia"/>
                <a:cs typeface="Constantia"/>
              </a:rPr>
              <a:t>SQL injection </a:t>
            </a:r>
            <a:r>
              <a:rPr sz="32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is a technique where</a:t>
            </a:r>
            <a:endParaRPr sz="3200">
              <a:latin typeface="Constantia"/>
              <a:cs typeface="Constantia"/>
            </a:endParaRPr>
          </a:p>
          <a:p>
            <a:pPr marL="12700" marR="61036">
              <a:lnSpc>
                <a:spcPct val="101725"/>
              </a:lnSpc>
              <a:spcBef>
                <a:spcPts val="1691"/>
              </a:spcBef>
            </a:pPr>
            <a:r>
              <a:rPr sz="32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malicious </a:t>
            </a:r>
            <a:r>
              <a:rPr sz="32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users can </a:t>
            </a:r>
            <a:r>
              <a:rPr sz="32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inject SQL commands</a:t>
            </a:r>
            <a:endParaRPr sz="32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853"/>
              </a:spcBef>
            </a:pPr>
            <a:r>
              <a:rPr sz="3200" spc="-24" dirty="0" smtClean="0">
                <a:solidFill>
                  <a:srgbClr val="001F5F"/>
                </a:solidFill>
                <a:latin typeface="Constantia"/>
                <a:cs typeface="Constantia"/>
              </a:rPr>
              <a:t>into an </a:t>
            </a:r>
            <a:r>
              <a:rPr sz="3200" spc="-24" dirty="0" smtClean="0">
                <a:solidFill>
                  <a:srgbClr val="FF0000"/>
                </a:solidFill>
                <a:latin typeface="Constantia"/>
                <a:cs typeface="Constantia"/>
              </a:rPr>
              <a:t>SQL statement</a:t>
            </a:r>
            <a:r>
              <a:rPr sz="3200" spc="-24" dirty="0" smtClean="0">
                <a:solidFill>
                  <a:srgbClr val="001F5F"/>
                </a:solidFill>
                <a:latin typeface="Constantia"/>
                <a:cs typeface="Constantia"/>
              </a:rPr>
              <a:t>, via </a:t>
            </a:r>
            <a:r>
              <a:rPr sz="3200" spc="-24" dirty="0" smtClean="0">
                <a:solidFill>
                  <a:srgbClr val="FF0000"/>
                </a:solidFill>
                <a:latin typeface="Constantia"/>
                <a:cs typeface="Constantia"/>
              </a:rPr>
              <a:t>web page input</a:t>
            </a:r>
            <a:r>
              <a:rPr sz="3200" spc="-24" dirty="0" smtClean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593584"/>
            <a:ext cx="272800" cy="432307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8840" y="3617578"/>
            <a:ext cx="7728754" cy="1895729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 marR="74414">
              <a:lnSpc>
                <a:spcPts val="3304"/>
              </a:lnSpc>
            </a:pPr>
            <a:r>
              <a:rPr sz="32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Injected SQL commands can </a:t>
            </a:r>
            <a:r>
              <a:rPr sz="3200" spc="-20" dirty="0" smtClean="0">
                <a:solidFill>
                  <a:srgbClr val="FF0000"/>
                </a:solidFill>
                <a:latin typeface="Constantia"/>
                <a:cs typeface="Constantia"/>
              </a:rPr>
              <a:t>alter </a:t>
            </a:r>
            <a:r>
              <a:rPr sz="32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SQL</a:t>
            </a:r>
            <a:endParaRPr sz="32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691"/>
              </a:spcBef>
            </a:pPr>
            <a:r>
              <a:rPr sz="32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statement and </a:t>
            </a:r>
            <a:r>
              <a:rPr sz="32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compromise </a:t>
            </a:r>
            <a:r>
              <a:rPr sz="32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32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security </a:t>
            </a:r>
            <a:r>
              <a:rPr sz="32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of a</a:t>
            </a:r>
            <a:endParaRPr sz="3200">
              <a:latin typeface="Constantia"/>
              <a:cs typeface="Constantia"/>
            </a:endParaRPr>
          </a:p>
          <a:p>
            <a:pPr marL="12700" marR="74414">
              <a:lnSpc>
                <a:spcPct val="101725"/>
              </a:lnSpc>
              <a:spcBef>
                <a:spcPts val="1853"/>
              </a:spcBef>
            </a:pPr>
            <a:r>
              <a:rPr sz="32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web application.</a:t>
            </a:r>
            <a:endParaRPr sz="3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38176" y="838198"/>
            <a:ext cx="8929624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8" y="0"/>
            <a:ext cx="8263128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8" y="-68579"/>
            <a:ext cx="8174735" cy="717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2608" y="659890"/>
            <a:ext cx="8363711" cy="6198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308" y="0"/>
            <a:ext cx="3403091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888" y="-68579"/>
            <a:ext cx="3314700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6400" y="3886200"/>
            <a:ext cx="3276600" cy="914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863140"/>
            <a:ext cx="218131" cy="342391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40" y="881832"/>
            <a:ext cx="6931873" cy="818951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 marR="38283">
              <a:lnSpc>
                <a:spcPts val="2595"/>
              </a:lnSpc>
            </a:pPr>
            <a:r>
              <a:rPr sz="25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SQL Injection </a:t>
            </a:r>
            <a:r>
              <a:rPr sz="25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Based on 1=1 </a:t>
            </a:r>
            <a:r>
              <a:rPr sz="25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is </a:t>
            </a:r>
            <a:r>
              <a:rPr sz="25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Always True</a:t>
            </a:r>
            <a:endParaRPr sz="2500">
              <a:latin typeface="Constantia"/>
              <a:cs typeface="Constantia"/>
            </a:endParaRPr>
          </a:p>
          <a:p>
            <a:pPr marL="584454">
              <a:lnSpc>
                <a:spcPct val="101725"/>
              </a:lnSpc>
              <a:spcBef>
                <a:spcPts val="1303"/>
              </a:spcBef>
            </a:pPr>
            <a:r>
              <a:rPr sz="1900" spc="-52" dirty="0" smtClean="0">
                <a:latin typeface="Arial Unicode MS"/>
                <a:cs typeface="Arial Unicode MS"/>
              </a:rPr>
              <a:t> </a:t>
            </a:r>
            <a:r>
              <a:rPr sz="1900" spc="-5" dirty="0" smtClean="0">
                <a:latin typeface="Calibri"/>
                <a:cs typeface="Calibri"/>
              </a:rPr>
              <a:t>txtSQL = "SELECT * FROM Users WHERE UserId = " + userinput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444" y="1909117"/>
            <a:ext cx="195151" cy="304596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906" y="1925580"/>
            <a:ext cx="7232902" cy="1780006"/>
          </a:xfrm>
          <a:prstGeom prst="rect">
            <a:avLst/>
          </a:prstGeom>
        </p:spPr>
        <p:txBody>
          <a:bodyPr wrap="square" lIns="0" tIns="14605" rIns="0" bIns="0" rtlCol="0">
            <a:noAutofit/>
          </a:bodyPr>
          <a:lstStyle/>
          <a:p>
            <a:pPr marL="12700" marR="38459">
              <a:lnSpc>
                <a:spcPts val="2300"/>
              </a:lnSpc>
            </a:pPr>
            <a:r>
              <a:rPr sz="22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Let's say that the original purpose of the above code was to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ts val="2685"/>
              </a:lnSpc>
              <a:spcBef>
                <a:spcPts val="895"/>
              </a:spcBef>
            </a:pPr>
            <a:r>
              <a:rPr sz="2200" spc="-27" dirty="0" smtClean="0">
                <a:solidFill>
                  <a:srgbClr val="001F5F"/>
                </a:solidFill>
                <a:latin typeface="Constantia"/>
                <a:cs typeface="Constantia"/>
              </a:rPr>
              <a:t>create an SQL statement to select a user with a given user id. 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ts val="2685"/>
              </a:lnSpc>
              <a:spcBef>
                <a:spcPts val="1541"/>
              </a:spcBef>
            </a:pPr>
            <a:r>
              <a:rPr sz="22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If there is nothing to prevent a user from entering "wrong"</a:t>
            </a:r>
            <a:endParaRPr sz="2200">
              <a:latin typeface="Constantia"/>
              <a:cs typeface="Constantia"/>
            </a:endParaRPr>
          </a:p>
          <a:p>
            <a:pPr marL="12700" marR="38459">
              <a:lnSpc>
                <a:spcPts val="2435"/>
              </a:lnSpc>
              <a:spcBef>
                <a:spcPts val="1663"/>
              </a:spcBef>
            </a:pPr>
            <a:r>
              <a:rPr sz="22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input, the user can enter some "smart" input like this: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2915458"/>
            <a:ext cx="194966" cy="30429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4994575"/>
            <a:ext cx="194966" cy="304292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5011020"/>
            <a:ext cx="7184853" cy="1512390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 marR="24507">
              <a:lnSpc>
                <a:spcPts val="2295"/>
              </a:lnSpc>
            </a:pPr>
            <a:r>
              <a:rPr sz="22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Server Result</a:t>
            </a:r>
            <a:endParaRPr sz="2200">
              <a:latin typeface="Constantia"/>
              <a:cs typeface="Constantia"/>
            </a:endParaRPr>
          </a:p>
          <a:p>
            <a:pPr marL="183387" marR="24507">
              <a:lnSpc>
                <a:spcPct val="101725"/>
              </a:lnSpc>
              <a:spcBef>
                <a:spcPts val="1273"/>
              </a:spcBef>
            </a:pPr>
            <a:r>
              <a:rPr sz="1900" spc="-52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 </a:t>
            </a:r>
            <a:r>
              <a:rPr sz="19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SELECT * FROM Users WHERE UserId = 105 or 1=1</a:t>
            </a:r>
            <a:endParaRPr sz="1900">
              <a:latin typeface="Constantia"/>
              <a:cs typeface="Constantia"/>
            </a:endParaRPr>
          </a:p>
          <a:p>
            <a:pPr marL="869188" indent="-228600">
              <a:lnSpc>
                <a:spcPts val="2690"/>
              </a:lnSpc>
              <a:spcBef>
                <a:spcPts val="701"/>
              </a:spcBef>
              <a:tabLst>
                <a:tab pos="914400" algn="l"/>
              </a:tabLst>
            </a:pPr>
            <a:r>
              <a:rPr sz="16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		</a:t>
            </a:r>
            <a:r>
              <a:rPr sz="16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this will return all rows from the table Users, since WHERE 1=1 is always true.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660" y="656844"/>
            <a:ext cx="8285988" cy="5477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308" y="0"/>
            <a:ext cx="3403091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6888" y="-68579"/>
            <a:ext cx="3314700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1200" y="2895600"/>
            <a:ext cx="327660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5940" y="832977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40" y="847984"/>
            <a:ext cx="5411973" cy="27990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6" dirty="0" smtClean="0">
                <a:solidFill>
                  <a:srgbClr val="001F5F"/>
                </a:solidFill>
                <a:latin typeface="Constantia"/>
                <a:cs typeface="Constantia"/>
              </a:rPr>
              <a:t>SQL Injection </a:t>
            </a:r>
            <a:r>
              <a:rPr sz="2000" spc="-6" dirty="0" smtClean="0">
                <a:solidFill>
                  <a:srgbClr val="FF0000"/>
                </a:solidFill>
                <a:latin typeface="Constantia"/>
                <a:cs typeface="Constantia"/>
              </a:rPr>
              <a:t>Based on Batched SQL Statements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44" y="1303541"/>
            <a:ext cx="164388" cy="693292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443"/>
              </a:spcBef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9906" y="1317020"/>
            <a:ext cx="7218045" cy="1066329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8" dirty="0" smtClean="0">
                <a:solidFill>
                  <a:srgbClr val="001F5F"/>
                </a:solidFill>
                <a:latin typeface="Constantia"/>
                <a:cs typeface="Constantia"/>
              </a:rPr>
              <a:t>Most databases support batched SQL statement, separated by semicolon.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1166"/>
              </a:spcBef>
            </a:pPr>
            <a:r>
              <a:rPr sz="1800" spc="-2" dirty="0" smtClean="0">
                <a:solidFill>
                  <a:srgbClr val="001F5F"/>
                </a:solidFill>
                <a:latin typeface="Constantia"/>
                <a:cs typeface="Constantia"/>
              </a:rPr>
              <a:t>Example</a:t>
            </a:r>
            <a:endParaRPr sz="1800">
              <a:latin typeface="Constantia"/>
              <a:cs typeface="Constantia"/>
            </a:endParaRPr>
          </a:p>
          <a:p>
            <a:pPr marL="183387" marR="34290">
              <a:lnSpc>
                <a:spcPct val="101725"/>
              </a:lnSpc>
              <a:spcBef>
                <a:spcPts val="1106"/>
              </a:spcBef>
            </a:pPr>
            <a:r>
              <a:rPr sz="1500" spc="148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 </a:t>
            </a:r>
            <a:r>
              <a:rPr sz="1500" spc="-4" dirty="0" smtClean="0">
                <a:solidFill>
                  <a:srgbClr val="FF0000"/>
                </a:solidFill>
                <a:latin typeface="Constantia"/>
                <a:cs typeface="Constantia"/>
              </a:rPr>
              <a:t>txtSQL = "SELECT * FROM Users WHERE UserId = " + userinput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44" y="2547506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9906" y="2560985"/>
            <a:ext cx="2535156" cy="254000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User inputs the following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3718192"/>
            <a:ext cx="164388" cy="254000"/>
          </a:xfrm>
          <a:prstGeom prst="rect">
            <a:avLst/>
          </a:prstGeom>
        </p:spPr>
        <p:txBody>
          <a:bodyPr wrap="square" lIns="0" tIns="11334" rIns="0" bIns="0" rtlCol="0">
            <a:noAutofit/>
          </a:bodyPr>
          <a:lstStyle/>
          <a:p>
            <a:pPr marL="12700">
              <a:lnSpc>
                <a:spcPts val="1785"/>
              </a:lnSpc>
            </a:pPr>
            <a:r>
              <a:rPr sz="1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9906" y="3731671"/>
            <a:ext cx="6161686" cy="993177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30259">
              <a:lnSpc>
                <a:spcPts val="1900"/>
              </a:lnSpc>
            </a:pPr>
            <a:r>
              <a:rPr sz="1800" spc="-3" dirty="0" smtClean="0">
                <a:solidFill>
                  <a:srgbClr val="001F5F"/>
                </a:solidFill>
                <a:latin typeface="Constantia"/>
                <a:cs typeface="Constantia"/>
              </a:rPr>
              <a:t>Result</a:t>
            </a:r>
            <a:endParaRPr sz="1800">
              <a:latin typeface="Constantia"/>
              <a:cs typeface="Constantia"/>
            </a:endParaRPr>
          </a:p>
          <a:p>
            <a:pPr marL="183387" marR="30259">
              <a:lnSpc>
                <a:spcPct val="101725"/>
              </a:lnSpc>
              <a:spcBef>
                <a:spcPts val="1011"/>
              </a:spcBef>
            </a:pPr>
            <a:r>
              <a:rPr sz="1500" spc="148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15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The code at the server would create a valid SQL statement like this:</a:t>
            </a:r>
            <a:endParaRPr sz="1500">
              <a:latin typeface="Constantia"/>
              <a:cs typeface="Constantia"/>
            </a:endParaRPr>
          </a:p>
          <a:p>
            <a:pPr marL="183387">
              <a:lnSpc>
                <a:spcPct val="101725"/>
              </a:lnSpc>
              <a:spcBef>
                <a:spcPts val="1051"/>
              </a:spcBef>
            </a:pPr>
            <a:r>
              <a:rPr sz="1500" spc="148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1500" spc="-5" dirty="0" smtClean="0">
                <a:solidFill>
                  <a:srgbClr val="001F5F"/>
                </a:solidFill>
                <a:latin typeface="Constantia"/>
                <a:cs typeface="Constantia"/>
              </a:rPr>
              <a:t>SELECT * FROM Users WHERE UserId = 105; DROP TABLE Suppliers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906121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4921128"/>
            <a:ext cx="2834667" cy="279908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8" dirty="0" smtClean="0">
                <a:solidFill>
                  <a:srgbClr val="FF0000"/>
                </a:solidFill>
                <a:latin typeface="Constantia"/>
                <a:cs typeface="Constantia"/>
              </a:rPr>
              <a:t>Solution to SQL injection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5390418"/>
            <a:ext cx="230126" cy="692912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 marR="34290">
              <a:lnSpc>
                <a:spcPts val="1900"/>
              </a:lnSpc>
            </a:pPr>
            <a:r>
              <a:rPr sz="1800" dirty="0" smtClean="0">
                <a:solidFill>
                  <a:srgbClr val="001F5F"/>
                </a:solidFill>
                <a:latin typeface="Constantia"/>
                <a:cs typeface="Constantia"/>
              </a:rPr>
              <a:t>1.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163"/>
              </a:spcBef>
            </a:pPr>
            <a:r>
              <a:rPr sz="1800" spc="4" dirty="0" smtClean="0">
                <a:solidFill>
                  <a:srgbClr val="001F5F"/>
                </a:solidFill>
                <a:latin typeface="Constantia"/>
                <a:cs typeface="Constantia"/>
              </a:rPr>
              <a:t>2.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08506" y="5390418"/>
            <a:ext cx="5884822" cy="692912"/>
          </a:xfrm>
          <a:prstGeom prst="rect">
            <a:avLst/>
          </a:prstGeom>
        </p:spPr>
        <p:txBody>
          <a:bodyPr wrap="square" lIns="0" tIns="12065" rIns="0" bIns="0" rtlCol="0">
            <a:noAutofit/>
          </a:bodyPr>
          <a:lstStyle/>
          <a:p>
            <a:pPr marL="12700">
              <a:lnSpc>
                <a:spcPts val="1900"/>
              </a:lnSpc>
            </a:pPr>
            <a:r>
              <a:rPr sz="1800" spc="-2" dirty="0" smtClean="0">
                <a:solidFill>
                  <a:srgbClr val="001F5F"/>
                </a:solidFill>
                <a:latin typeface="Constantia"/>
                <a:cs typeface="Constantia"/>
              </a:rPr>
              <a:t>Do input screening before sending user input to a database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ct val="101725"/>
              </a:lnSpc>
              <a:spcBef>
                <a:spcPts val="1163"/>
              </a:spcBef>
            </a:pPr>
            <a:r>
              <a:rPr sz="1800" spc="-7" dirty="0" smtClean="0">
                <a:solidFill>
                  <a:srgbClr val="001F5F"/>
                </a:solidFill>
                <a:latin typeface="Constantia"/>
                <a:cs typeface="Constantia"/>
              </a:rPr>
              <a:t>Use prepared statements than normal statements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2420" y="656842"/>
            <a:ext cx="8345424" cy="6201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308" y="0"/>
            <a:ext cx="504291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6888" y="-68579"/>
            <a:ext cx="4956048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5940" y="845231"/>
            <a:ext cx="194966" cy="30429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40" y="861676"/>
            <a:ext cx="7481080" cy="304291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Use </a:t>
            </a:r>
            <a:r>
              <a:rPr sz="22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addslashes() </a:t>
            </a:r>
            <a:r>
              <a:rPr sz="22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to filter data before it is passed to a database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44" y="1363329"/>
            <a:ext cx="180326" cy="768026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 marR="185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1603"/>
              </a:spcBef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9906" y="1378336"/>
            <a:ext cx="6937396" cy="1194689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escapes out characters that might be troublesome to a database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ct val="101725"/>
              </a:lnSpc>
              <a:spcBef>
                <a:spcPts val="1296"/>
              </a:spcBef>
            </a:pP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you can use the </a:t>
            </a:r>
            <a:r>
              <a:rPr sz="20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stripslashes() </a:t>
            </a: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function to return the data to its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ct val="101725"/>
              </a:lnSpc>
              <a:spcBef>
                <a:spcPts val="918"/>
              </a:spcBef>
            </a:pPr>
            <a:r>
              <a:rPr sz="2000" spc="-4" dirty="0" smtClean="0">
                <a:solidFill>
                  <a:srgbClr val="001F5F"/>
                </a:solidFill>
                <a:latin typeface="Constantia"/>
                <a:cs typeface="Constantia"/>
              </a:rPr>
              <a:t>original form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2784140"/>
            <a:ext cx="194966" cy="304291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2800585"/>
            <a:ext cx="6913951" cy="773938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Switch on </a:t>
            </a:r>
            <a:r>
              <a:rPr sz="22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magic_quotes_gpc </a:t>
            </a:r>
            <a:r>
              <a:rPr sz="22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2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magic_quotes_runtime</a:t>
            </a:r>
            <a:endParaRPr sz="2200">
              <a:latin typeface="Constantia"/>
              <a:cs typeface="Constantia"/>
            </a:endParaRPr>
          </a:p>
          <a:p>
            <a:pPr marL="12700" marR="41833">
              <a:lnSpc>
                <a:spcPct val="101725"/>
              </a:lnSpc>
              <a:spcBef>
                <a:spcPts val="897"/>
              </a:spcBef>
            </a:pPr>
            <a:r>
              <a:rPr sz="2200" spc="-19" dirty="0" smtClean="0">
                <a:solidFill>
                  <a:srgbClr val="001F5F"/>
                </a:solidFill>
                <a:latin typeface="Constantia"/>
                <a:cs typeface="Constantia"/>
              </a:rPr>
              <a:t>directives in php.ini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3771884"/>
            <a:ext cx="180140" cy="279908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9906" y="3786891"/>
            <a:ext cx="7189458" cy="707084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>
              <a:lnSpc>
                <a:spcPts val="2105"/>
              </a:lnSpc>
            </a:pP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automatically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adds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strip slashes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for incoming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GET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, </a:t>
            </a: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POST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ct val="101725"/>
              </a:lnSpc>
              <a:spcBef>
                <a:spcPts val="816"/>
              </a:spcBef>
            </a:pPr>
            <a:r>
              <a:rPr sz="2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COOKIE </a:t>
            </a:r>
            <a:r>
              <a:rPr sz="20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variables to and from databases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705015"/>
            <a:ext cx="194966" cy="304292"/>
          </a:xfrm>
          <a:prstGeom prst="rect">
            <a:avLst/>
          </a:prstGeom>
        </p:spPr>
        <p:txBody>
          <a:bodyPr wrap="square" lIns="0" tIns="13684" rIns="0" bIns="0" rtlCol="0">
            <a:noAutofit/>
          </a:bodyPr>
          <a:lstStyle/>
          <a:p>
            <a:pPr marL="12700">
              <a:lnSpc>
                <a:spcPts val="2155"/>
              </a:lnSpc>
            </a:pPr>
            <a:r>
              <a:rPr sz="22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4721460"/>
            <a:ext cx="7541749" cy="773684"/>
          </a:xfrm>
          <a:prstGeom prst="rect">
            <a:avLst/>
          </a:prstGeom>
        </p:spPr>
        <p:txBody>
          <a:bodyPr wrap="square" lIns="0" tIns="14573" rIns="0" bIns="0" rtlCol="0">
            <a:noAutofit/>
          </a:bodyPr>
          <a:lstStyle/>
          <a:p>
            <a:pPr marL="12700">
              <a:lnSpc>
                <a:spcPts val="2295"/>
              </a:lnSpc>
            </a:pPr>
            <a:r>
              <a:rPr sz="2200" spc="-22" dirty="0" smtClean="0">
                <a:solidFill>
                  <a:srgbClr val="001F5F"/>
                </a:solidFill>
                <a:latin typeface="Constantia"/>
                <a:cs typeface="Constantia"/>
              </a:rPr>
              <a:t>Use the </a:t>
            </a:r>
            <a:r>
              <a:rPr sz="2200" spc="-22" dirty="0" smtClean="0">
                <a:solidFill>
                  <a:srgbClr val="FF0000"/>
                </a:solidFill>
                <a:latin typeface="Constantia"/>
                <a:cs typeface="Constantia"/>
              </a:rPr>
              <a:t>escapeshellcmd</a:t>
            </a:r>
            <a:r>
              <a:rPr sz="2200" spc="-22" dirty="0" smtClean="0">
                <a:solidFill>
                  <a:srgbClr val="001F5F"/>
                </a:solidFill>
                <a:latin typeface="Constantia"/>
                <a:cs typeface="Constantia"/>
              </a:rPr>
              <a:t>() when passing user data to a </a:t>
            </a:r>
            <a:r>
              <a:rPr sz="2200" spc="-22" dirty="0" smtClean="0">
                <a:solidFill>
                  <a:srgbClr val="FF0000"/>
                </a:solidFill>
                <a:latin typeface="Constantia"/>
                <a:cs typeface="Constantia"/>
              </a:rPr>
              <a:t>system()</a:t>
            </a:r>
            <a:endParaRPr sz="2200">
              <a:latin typeface="Constantia"/>
              <a:cs typeface="Constantia"/>
            </a:endParaRPr>
          </a:p>
          <a:p>
            <a:pPr marL="12700" marR="41833">
              <a:lnSpc>
                <a:spcPct val="101725"/>
              </a:lnSpc>
              <a:spcBef>
                <a:spcPts val="895"/>
              </a:spcBef>
            </a:pPr>
            <a:r>
              <a:rPr sz="22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or </a:t>
            </a:r>
            <a:r>
              <a:rPr sz="2200" spc="-23" dirty="0" smtClean="0">
                <a:solidFill>
                  <a:srgbClr val="FF0000"/>
                </a:solidFill>
                <a:latin typeface="Constantia"/>
                <a:cs typeface="Constantia"/>
              </a:rPr>
              <a:t>exec() </a:t>
            </a:r>
            <a:r>
              <a:rPr sz="22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call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5692512"/>
            <a:ext cx="180326" cy="280212"/>
          </a:xfrm>
          <a:prstGeom prst="rect">
            <a:avLst/>
          </a:prstGeom>
        </p:spPr>
        <p:txBody>
          <a:bodyPr wrap="square" lIns="0" tIns="12541" rIns="0" bIns="0" rtlCol="0">
            <a:noAutofit/>
          </a:bodyPr>
          <a:lstStyle/>
          <a:p>
            <a:pPr marL="12700">
              <a:lnSpc>
                <a:spcPts val="1975"/>
              </a:lnSpc>
            </a:pPr>
            <a:r>
              <a:rPr sz="20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5707537"/>
            <a:ext cx="6831306" cy="706856"/>
          </a:xfrm>
          <a:prstGeom prst="rect">
            <a:avLst/>
          </a:prstGeom>
        </p:spPr>
        <p:txBody>
          <a:bodyPr wrap="square" lIns="0" tIns="13366" rIns="0" bIns="0" rtlCol="0">
            <a:noAutofit/>
          </a:bodyPr>
          <a:lstStyle/>
          <a:p>
            <a:pPr marL="12700" marR="38176">
              <a:lnSpc>
                <a:spcPts val="2105"/>
              </a:lnSpc>
            </a:pPr>
            <a:r>
              <a:rPr sz="20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escapes out any meta-characters that can be used to force the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813"/>
              </a:spcBef>
            </a:pPr>
            <a:r>
              <a:rPr sz="20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system to run arbitrary commands entered by a malicious user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892" y="659892"/>
            <a:ext cx="8356092" cy="5730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308" y="0"/>
            <a:ext cx="504291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888" y="-68579"/>
            <a:ext cx="4956048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4160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840" y="894380"/>
            <a:ext cx="7009348" cy="944372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700" spc="-12" dirty="0" smtClean="0">
                <a:solidFill>
                  <a:srgbClr val="FF0000"/>
                </a:solidFill>
                <a:latin typeface="Constantia"/>
                <a:cs typeface="Constantia"/>
              </a:rPr>
              <a:t>strip_tags() </a:t>
            </a:r>
            <a:r>
              <a:rPr sz="27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strips out HTML and PHP tags</a:t>
            </a:r>
            <a:endParaRPr sz="2700">
              <a:latin typeface="Constantia"/>
              <a:cs typeface="Constantia"/>
            </a:endParaRPr>
          </a:p>
          <a:p>
            <a:pPr marL="12700" marR="51434">
              <a:lnSpc>
                <a:spcPct val="101725"/>
              </a:lnSpc>
              <a:spcBef>
                <a:spcPts val="1100"/>
              </a:spcBef>
            </a:pPr>
            <a:r>
              <a:rPr sz="27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from a string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444" y="2081928"/>
            <a:ext cx="6475687" cy="860236"/>
          </a:xfrm>
          <a:prstGeom prst="rect">
            <a:avLst/>
          </a:prstGeom>
        </p:spPr>
        <p:txBody>
          <a:bodyPr wrap="square" lIns="0" tIns="16764" rIns="0" bIns="0" rtlCol="0">
            <a:noAutofit/>
          </a:bodyPr>
          <a:lstStyle/>
          <a:p>
            <a:pPr marL="12700">
              <a:lnSpc>
                <a:spcPts val="2640"/>
              </a:lnSpc>
            </a:pPr>
            <a:r>
              <a:rPr sz="2400" spc="-76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 </a:t>
            </a:r>
            <a:r>
              <a:rPr sz="24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prevents users </a:t>
            </a:r>
            <a:r>
              <a:rPr sz="24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from </a:t>
            </a:r>
            <a:r>
              <a:rPr sz="24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planting </a:t>
            </a:r>
            <a:r>
              <a:rPr sz="24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4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malicious script</a:t>
            </a:r>
            <a:endParaRPr sz="2400">
              <a:latin typeface="Constantia"/>
              <a:cs typeface="Constantia"/>
            </a:endParaRPr>
          </a:p>
          <a:p>
            <a:pPr marL="299161" marR="48415">
              <a:lnSpc>
                <a:spcPct val="101725"/>
              </a:lnSpc>
              <a:spcBef>
                <a:spcPts val="970"/>
              </a:spcBef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5314" y="2099901"/>
            <a:ext cx="334843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96022" y="2099901"/>
            <a:ext cx="630862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user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206268"/>
            <a:ext cx="234068" cy="368604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3226506"/>
            <a:ext cx="7403840" cy="1873946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 marR="46508">
              <a:lnSpc>
                <a:spcPts val="2800"/>
              </a:lnSpc>
            </a:pPr>
            <a:r>
              <a:rPr sz="2700" spc="-8" dirty="0" smtClean="0">
                <a:solidFill>
                  <a:srgbClr val="FF0000"/>
                </a:solidFill>
                <a:latin typeface="Constantia"/>
                <a:cs typeface="Constantia"/>
              </a:rPr>
              <a:t>htmlspecialchars() </a:t>
            </a:r>
            <a:r>
              <a:rPr sz="2700" spc="-8" dirty="0" smtClean="0">
                <a:solidFill>
                  <a:srgbClr val="001F5F"/>
                </a:solidFill>
                <a:latin typeface="Constantia"/>
                <a:cs typeface="Constantia"/>
              </a:rPr>
              <a:t>PHP function converts</a:t>
            </a:r>
            <a:endParaRPr sz="2700">
              <a:latin typeface="Constantia"/>
              <a:cs typeface="Constantia"/>
            </a:endParaRPr>
          </a:p>
          <a:p>
            <a:pPr marL="12700" marR="46508">
              <a:lnSpc>
                <a:spcPct val="101725"/>
              </a:lnSpc>
              <a:spcBef>
                <a:spcPts val="1100"/>
              </a:spcBef>
            </a:pPr>
            <a:r>
              <a:rPr sz="27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characters to HTML entities</a:t>
            </a:r>
            <a:endParaRPr sz="2700">
              <a:latin typeface="Constantia"/>
              <a:cs typeface="Constantia"/>
            </a:endParaRPr>
          </a:p>
          <a:p>
            <a:pPr marL="584454">
              <a:lnSpc>
                <a:spcPct val="101725"/>
              </a:lnSpc>
              <a:spcBef>
                <a:spcPts val="1515"/>
              </a:spcBef>
            </a:pPr>
            <a:r>
              <a:rPr sz="2000" spc="-104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0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for example, &lt; is converted to &amp;lt; this function converts any</a:t>
            </a:r>
            <a:endParaRPr sz="2000">
              <a:latin typeface="Constantia"/>
              <a:cs typeface="Constantia"/>
            </a:endParaRPr>
          </a:p>
          <a:p>
            <a:pPr marL="813054" marR="46508">
              <a:lnSpc>
                <a:spcPct val="101725"/>
              </a:lnSpc>
              <a:spcBef>
                <a:spcPts val="918"/>
              </a:spcBef>
            </a:pPr>
            <a:r>
              <a:rPr sz="20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script tags to harmless characters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5355990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8840" y="5376210"/>
            <a:ext cx="7270703" cy="944372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trim() </a:t>
            </a:r>
            <a:r>
              <a:rPr sz="27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strips unnecessary characters (extra space,</a:t>
            </a:r>
            <a:endParaRPr sz="2700">
              <a:latin typeface="Constantia"/>
              <a:cs typeface="Constantia"/>
            </a:endParaRPr>
          </a:p>
          <a:p>
            <a:pPr marL="12700" marR="51434">
              <a:lnSpc>
                <a:spcPct val="101725"/>
              </a:lnSpc>
              <a:spcBef>
                <a:spcPts val="1100"/>
              </a:spcBef>
            </a:pPr>
            <a:r>
              <a:rPr sz="27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tab, newline) from the user input data</a:t>
            </a:r>
            <a:endParaRPr sz="27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364236" y="592834"/>
            <a:ext cx="8285988" cy="6265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988" y="559307"/>
            <a:ext cx="7967472" cy="6123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799"/>
            <a:ext cx="8153400" cy="6172200"/>
          </a:xfrm>
          <a:custGeom>
            <a:avLst/>
            <a:gdLst/>
            <a:ahLst/>
            <a:cxnLst/>
            <a:rect l="l" t="t" r="r" b="b"/>
            <a:pathLst>
              <a:path w="8153400" h="6172200">
                <a:moveTo>
                  <a:pt x="0" y="6172200"/>
                </a:moveTo>
                <a:lnTo>
                  <a:pt x="8153400" y="6172200"/>
                </a:lnTo>
                <a:lnTo>
                  <a:pt x="8153400" y="0"/>
                </a:lnTo>
                <a:lnTo>
                  <a:pt x="0" y="0"/>
                </a:lnTo>
                <a:lnTo>
                  <a:pt x="0" y="6172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685799"/>
            <a:ext cx="8153400" cy="6172198"/>
          </a:xfrm>
          <a:custGeom>
            <a:avLst/>
            <a:gdLst/>
            <a:ahLst/>
            <a:cxnLst/>
            <a:rect l="l" t="t" r="r" b="b"/>
            <a:pathLst>
              <a:path w="8153400" h="6172198">
                <a:moveTo>
                  <a:pt x="8153400" y="6172198"/>
                </a:moveTo>
                <a:lnTo>
                  <a:pt x="0" y="6172198"/>
                </a:lnTo>
                <a:lnTo>
                  <a:pt x="0" y="0"/>
                </a:lnTo>
                <a:lnTo>
                  <a:pt x="8153400" y="0"/>
                </a:lnTo>
                <a:lnTo>
                  <a:pt x="8153400" y="617219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308" y="0"/>
            <a:ext cx="6845808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888" y="-68579"/>
            <a:ext cx="675741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775164"/>
            <a:ext cx="7566032" cy="69596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 marR="45720">
              <a:lnSpc>
                <a:spcPts val="2500"/>
              </a:lnSpc>
            </a:pP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&lt;?php</a:t>
            </a:r>
            <a:endParaRPr sz="2400">
              <a:latin typeface="Constantia"/>
              <a:cs typeface="Constantia"/>
            </a:endParaRPr>
          </a:p>
          <a:p>
            <a:pPr marL="355600">
              <a:lnSpc>
                <a:spcPts val="2880"/>
              </a:lnSpc>
              <a:spcBef>
                <a:spcPts val="19"/>
              </a:spcBef>
            </a:pPr>
            <a:r>
              <a:rPr sz="2400" spc="-9" dirty="0" smtClean="0">
                <a:solidFill>
                  <a:srgbClr val="001F5F"/>
                </a:solidFill>
                <a:latin typeface="Constantia"/>
                <a:cs typeface="Constantia"/>
              </a:rPr>
              <a:t>$name = $email = $gender = $comment = $website = "";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840" y="1506684"/>
            <a:ext cx="6680906" cy="2159634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4" dirty="0" smtClean="0">
                <a:solidFill>
                  <a:srgbClr val="001F5F"/>
                </a:solidFill>
                <a:latin typeface="Constantia"/>
                <a:cs typeface="Constantia"/>
              </a:rPr>
              <a:t>if ($_SERVER["REQUEST_METHOD"] == "POST")</a:t>
            </a:r>
            <a:endParaRPr sz="2400">
              <a:latin typeface="Constantia"/>
              <a:cs typeface="Constantia"/>
            </a:endParaRPr>
          </a:p>
          <a:p>
            <a:pPr marL="163880" marR="45720">
              <a:lnSpc>
                <a:spcPts val="2885"/>
              </a:lnSpc>
              <a:spcBef>
                <a:spcPts val="19"/>
              </a:spcBef>
            </a:pPr>
            <a:r>
              <a:rPr sz="2400" spc="-3" dirty="0" smtClean="0">
                <a:solidFill>
                  <a:srgbClr val="001F5F"/>
                </a:solidFill>
                <a:latin typeface="Constantia"/>
                <a:cs typeface="Constantia"/>
              </a:rPr>
              <a:t>$name = test_input($_POST["name"]);</a:t>
            </a:r>
            <a:endParaRPr sz="2400">
              <a:latin typeface="Constantia"/>
              <a:cs typeface="Constantia"/>
            </a:endParaRPr>
          </a:p>
          <a:p>
            <a:pPr marL="163880" marR="45720">
              <a:lnSpc>
                <a:spcPts val="2880"/>
              </a:lnSpc>
            </a:pPr>
            <a:r>
              <a:rPr sz="2400" spc="-1" dirty="0" smtClean="0">
                <a:solidFill>
                  <a:srgbClr val="001F5F"/>
                </a:solidFill>
                <a:latin typeface="Constantia"/>
                <a:cs typeface="Constantia"/>
              </a:rPr>
              <a:t>$email = test_input($_POST["email"]);</a:t>
            </a:r>
            <a:endParaRPr sz="2400">
              <a:latin typeface="Constantia"/>
              <a:cs typeface="Constantia"/>
            </a:endParaRPr>
          </a:p>
          <a:p>
            <a:pPr marL="163880" marR="45720">
              <a:lnSpc>
                <a:spcPts val="2880"/>
              </a:lnSpc>
            </a:pPr>
            <a:r>
              <a:rPr sz="2400" spc="-7" dirty="0" smtClean="0">
                <a:solidFill>
                  <a:srgbClr val="001F5F"/>
                </a:solidFill>
                <a:latin typeface="Constantia"/>
                <a:cs typeface="Constantia"/>
              </a:rPr>
              <a:t>$website = test_input($_POST["website"]);</a:t>
            </a:r>
            <a:endParaRPr sz="2400">
              <a:latin typeface="Constantia"/>
              <a:cs typeface="Constantia"/>
            </a:endParaRPr>
          </a:p>
          <a:p>
            <a:pPr marL="163880" marR="45720">
              <a:lnSpc>
                <a:spcPts val="2880"/>
              </a:lnSpc>
            </a:pPr>
            <a:r>
              <a:rPr sz="2400" spc="-7" dirty="0" smtClean="0">
                <a:solidFill>
                  <a:srgbClr val="001F5F"/>
                </a:solidFill>
                <a:latin typeface="Constantia"/>
                <a:cs typeface="Constantia"/>
              </a:rPr>
              <a:t>$gender = test_input($_POST["gender"]);</a:t>
            </a:r>
            <a:endParaRPr sz="2400">
              <a:latin typeface="Constantia"/>
              <a:cs typeface="Constantia"/>
            </a:endParaRPr>
          </a:p>
          <a:p>
            <a:pPr marL="12700" marR="45720">
              <a:lnSpc>
                <a:spcPts val="2880"/>
              </a:lnSpc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}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65237" y="1506684"/>
            <a:ext cx="178276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{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40" y="4140943"/>
            <a:ext cx="3725502" cy="330504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4" dirty="0" smtClean="0">
                <a:solidFill>
                  <a:srgbClr val="001F5F"/>
                </a:solidFill>
                <a:latin typeface="Constantia"/>
                <a:cs typeface="Constantia"/>
              </a:rPr>
              <a:t>function test_input($data) {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0020" y="4506932"/>
            <a:ext cx="778351" cy="106172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$data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ts val="2880"/>
              </a:lnSpc>
              <a:spcBef>
                <a:spcPts val="19"/>
              </a:spcBef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$data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ts val="2880"/>
              </a:lnSpc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$data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6041" y="4506932"/>
            <a:ext cx="239295" cy="106172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ts val="2880"/>
              </a:lnSpc>
              <a:spcBef>
                <a:spcPts val="19"/>
              </a:spcBef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ts val="2880"/>
              </a:lnSpc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3430" y="4506932"/>
            <a:ext cx="3324776" cy="106172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5798" marR="45720">
              <a:lnSpc>
                <a:spcPts val="2500"/>
              </a:lnSpc>
            </a:pP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trim($data);</a:t>
            </a:r>
            <a:endParaRPr sz="2400">
              <a:latin typeface="Constantia"/>
              <a:cs typeface="Constantia"/>
            </a:endParaRPr>
          </a:p>
          <a:p>
            <a:pPr marL="12700" marR="45720">
              <a:lnSpc>
                <a:spcPts val="2880"/>
              </a:lnSpc>
              <a:spcBef>
                <a:spcPts val="19"/>
              </a:spcBef>
            </a:pP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stripslashes($data);</a:t>
            </a:r>
            <a:endParaRPr sz="2400">
              <a:latin typeface="Constantia"/>
              <a:cs typeface="Constantia"/>
            </a:endParaRPr>
          </a:p>
          <a:p>
            <a:pPr marL="18795">
              <a:lnSpc>
                <a:spcPts val="2880"/>
              </a:lnSpc>
            </a:pPr>
            <a:r>
              <a:rPr sz="2400" spc="0" dirty="0" smtClean="0">
                <a:solidFill>
                  <a:srgbClr val="001F5F"/>
                </a:solidFill>
                <a:latin typeface="Constantia"/>
                <a:cs typeface="Constantia"/>
              </a:rPr>
              <a:t>htmlspecialchars($data);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5448" y="5604466"/>
            <a:ext cx="1763117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4" dirty="0" smtClean="0">
                <a:solidFill>
                  <a:srgbClr val="001F5F"/>
                </a:solidFill>
                <a:latin typeface="Constantia"/>
                <a:cs typeface="Constantia"/>
              </a:rPr>
              <a:t>return $data;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8840" y="5970226"/>
            <a:ext cx="371752" cy="69596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 marR="45719">
              <a:lnSpc>
                <a:spcPts val="2500"/>
              </a:lnSpc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}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ts val="2880"/>
              </a:lnSpc>
              <a:spcBef>
                <a:spcPts val="19"/>
              </a:spcBef>
            </a:pPr>
            <a:r>
              <a:rPr sz="2400" dirty="0" smtClean="0">
                <a:solidFill>
                  <a:srgbClr val="001F5F"/>
                </a:solidFill>
                <a:latin typeface="Constantia"/>
                <a:cs typeface="Constantia"/>
              </a:rPr>
              <a:t>?&gt;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032" y="728470"/>
            <a:ext cx="8193024" cy="6129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308" y="0"/>
            <a:ext cx="4174236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6888" y="-68579"/>
            <a:ext cx="4087367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5940" y="959125"/>
            <a:ext cx="257048" cy="406400"/>
          </a:xfrm>
          <a:prstGeom prst="rect">
            <a:avLst/>
          </a:prstGeom>
        </p:spPr>
        <p:txBody>
          <a:bodyPr wrap="square" lIns="0" tIns="18446" rIns="0" bIns="0" rtlCol="0">
            <a:noAutofit/>
          </a:bodyPr>
          <a:lstStyle/>
          <a:p>
            <a:pPr marL="12700">
              <a:lnSpc>
                <a:spcPts val="2905"/>
              </a:lnSpc>
            </a:pPr>
            <a:r>
              <a:rPr sz="3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30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8840" y="981591"/>
            <a:ext cx="7086970" cy="1112372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12700">
              <a:lnSpc>
                <a:spcPts val="3100"/>
              </a:lnSpc>
            </a:pPr>
            <a:r>
              <a:rPr sz="3000" spc="-7" dirty="0" smtClean="0">
                <a:solidFill>
                  <a:srgbClr val="FF0000"/>
                </a:solidFill>
                <a:latin typeface="Constantia"/>
                <a:cs typeface="Constantia"/>
              </a:rPr>
              <a:t>Commercial databases: Oracle, SQL Server</a:t>
            </a:r>
            <a:endParaRPr sz="3000">
              <a:latin typeface="Constantia"/>
              <a:cs typeface="Constantia"/>
            </a:endParaRPr>
          </a:p>
          <a:p>
            <a:pPr marL="127304" marR="57150">
              <a:lnSpc>
                <a:spcPct val="89192"/>
              </a:lnSpc>
              <a:spcBef>
                <a:spcPts val="2451"/>
              </a:spcBef>
            </a:pPr>
            <a:r>
              <a:rPr sz="26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9906" y="1757357"/>
            <a:ext cx="2252719" cy="356108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Cost: expensive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444" y="2451088"/>
            <a:ext cx="226470" cy="356108"/>
          </a:xfrm>
          <a:prstGeom prst="rect">
            <a:avLst/>
          </a:prstGeom>
        </p:spPr>
        <p:txBody>
          <a:bodyPr wrap="square" lIns="0" tIns="16097" rIns="0" bIns="0" rtlCol="0">
            <a:noAutofit/>
          </a:bodyPr>
          <a:lstStyle/>
          <a:p>
            <a:pPr marL="12700">
              <a:lnSpc>
                <a:spcPts val="2535"/>
              </a:lnSpc>
            </a:pPr>
            <a:r>
              <a:rPr sz="26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9906" y="2470589"/>
            <a:ext cx="4263618" cy="356108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Hardware requirements: high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44" y="3164327"/>
            <a:ext cx="226655" cy="356412"/>
          </a:xfrm>
          <a:prstGeom prst="rect">
            <a:avLst/>
          </a:prstGeom>
        </p:spPr>
        <p:txBody>
          <a:bodyPr wrap="square" lIns="0" tIns="16097" rIns="0" bIns="0" rtlCol="0">
            <a:noAutofit/>
          </a:bodyPr>
          <a:lstStyle/>
          <a:p>
            <a:pPr marL="12700">
              <a:lnSpc>
                <a:spcPts val="2535"/>
              </a:lnSpc>
            </a:pPr>
            <a:r>
              <a:rPr sz="26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9906" y="3183846"/>
            <a:ext cx="6570777" cy="356412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Have an impressive array of advanced features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922416"/>
            <a:ext cx="257048" cy="406400"/>
          </a:xfrm>
          <a:prstGeom prst="rect">
            <a:avLst/>
          </a:prstGeom>
        </p:spPr>
        <p:txBody>
          <a:bodyPr wrap="square" lIns="0" tIns="18446" rIns="0" bIns="0" rtlCol="0">
            <a:noAutofit/>
          </a:bodyPr>
          <a:lstStyle/>
          <a:p>
            <a:pPr marL="12700">
              <a:lnSpc>
                <a:spcPts val="2905"/>
              </a:lnSpc>
            </a:pPr>
            <a:r>
              <a:rPr sz="30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3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3944882"/>
            <a:ext cx="5359473" cy="1112372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12700">
              <a:lnSpc>
                <a:spcPts val="3100"/>
              </a:lnSpc>
            </a:pPr>
            <a:r>
              <a:rPr sz="30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Open source databases: MySQL,</a:t>
            </a:r>
            <a:endParaRPr sz="3000">
              <a:latin typeface="Constantia"/>
              <a:cs typeface="Constantia"/>
            </a:endParaRPr>
          </a:p>
          <a:p>
            <a:pPr marL="127304" marR="57150">
              <a:lnSpc>
                <a:spcPct val="89192"/>
              </a:lnSpc>
              <a:spcBef>
                <a:spcPts val="2451"/>
              </a:spcBef>
            </a:pPr>
            <a:r>
              <a:rPr sz="26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50305" y="3944882"/>
            <a:ext cx="2015223" cy="406400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12700">
              <a:lnSpc>
                <a:spcPts val="3100"/>
              </a:lnSpc>
            </a:pPr>
            <a:r>
              <a:rPr sz="3000" spc="-13" dirty="0" smtClean="0">
                <a:solidFill>
                  <a:srgbClr val="FF0000"/>
                </a:solidFill>
                <a:latin typeface="Constantia"/>
                <a:cs typeface="Constantia"/>
              </a:rPr>
              <a:t>PostgreSQL</a:t>
            </a:r>
            <a:endParaRPr sz="30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9906" y="4720648"/>
            <a:ext cx="1715506" cy="356108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Cost: cheap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5414633"/>
            <a:ext cx="226470" cy="356107"/>
          </a:xfrm>
          <a:prstGeom prst="rect">
            <a:avLst/>
          </a:prstGeom>
        </p:spPr>
        <p:txBody>
          <a:bodyPr wrap="square" lIns="0" tIns="16097" rIns="0" bIns="0" rtlCol="0">
            <a:noAutofit/>
          </a:bodyPr>
          <a:lstStyle/>
          <a:p>
            <a:pPr marL="12700">
              <a:lnSpc>
                <a:spcPts val="2535"/>
              </a:lnSpc>
            </a:pPr>
            <a:r>
              <a:rPr sz="26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6" y="5434134"/>
            <a:ext cx="4129795" cy="356107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Hardware requirements: low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6127865"/>
            <a:ext cx="226470" cy="356108"/>
          </a:xfrm>
          <a:prstGeom prst="rect">
            <a:avLst/>
          </a:prstGeom>
        </p:spPr>
        <p:txBody>
          <a:bodyPr wrap="square" lIns="0" tIns="16097" rIns="0" bIns="0" rtlCol="0">
            <a:noAutofit/>
          </a:bodyPr>
          <a:lstStyle/>
          <a:p>
            <a:pPr marL="12700">
              <a:lnSpc>
                <a:spcPts val="2535"/>
              </a:lnSpc>
            </a:pPr>
            <a:r>
              <a:rPr sz="26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9906" y="6147366"/>
            <a:ext cx="4204487" cy="356108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13" dirty="0" smtClean="0">
                <a:solidFill>
                  <a:srgbClr val="001F5F"/>
                </a:solidFill>
                <a:latin typeface="Constantia"/>
                <a:cs typeface="Constantia"/>
              </a:rPr>
              <a:t>Lack some advanced features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2315" y="734568"/>
            <a:ext cx="6757416" cy="5521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8308" y="0"/>
            <a:ext cx="675284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6888" y="-68579"/>
            <a:ext cx="6665976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5940" y="974717"/>
            <a:ext cx="272800" cy="432308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840" y="998711"/>
            <a:ext cx="2358773" cy="1191385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Open-source</a:t>
            </a:r>
            <a:endParaRPr sz="3200">
              <a:latin typeface="Constantia"/>
              <a:cs typeface="Constantia"/>
            </a:endParaRPr>
          </a:p>
          <a:p>
            <a:pPr marL="127304" marR="61036">
              <a:lnSpc>
                <a:spcPct val="89192"/>
              </a:lnSpc>
              <a:spcBef>
                <a:spcPts val="2634"/>
              </a:spcBef>
            </a:pPr>
            <a:r>
              <a:rPr sz="2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4055" y="998711"/>
            <a:ext cx="1638809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1" dirty="0" smtClean="0">
                <a:solidFill>
                  <a:srgbClr val="001F5F"/>
                </a:solidFill>
                <a:latin typeface="Constantia"/>
                <a:cs typeface="Constantia"/>
              </a:rPr>
              <a:t>scripting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88542" y="998711"/>
            <a:ext cx="1823033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8" dirty="0" smtClean="0">
                <a:solidFill>
                  <a:srgbClr val="001F5F"/>
                </a:solidFill>
                <a:latin typeface="Constantia"/>
                <a:cs typeface="Constantia"/>
              </a:rPr>
              <a:t>languages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9906" y="1830256"/>
            <a:ext cx="766245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r>
              <a:rPr sz="2800" spc="-18" dirty="0" smtClean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44" y="2577642"/>
            <a:ext cx="241295" cy="380491"/>
          </a:xfrm>
          <a:prstGeom prst="rect">
            <a:avLst/>
          </a:prstGeom>
        </p:spPr>
        <p:txBody>
          <a:bodyPr wrap="square" lIns="0" tIns="17240" rIns="0" bIns="0" rtlCol="0">
            <a:noAutofit/>
          </a:bodyPr>
          <a:lstStyle/>
          <a:p>
            <a:pPr marL="12700">
              <a:lnSpc>
                <a:spcPts val="2715"/>
              </a:lnSpc>
            </a:pPr>
            <a:r>
              <a:rPr sz="2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9906" y="2598581"/>
            <a:ext cx="577145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dirty="0" smtClean="0">
                <a:solidFill>
                  <a:srgbClr val="001F5F"/>
                </a:solidFill>
                <a:latin typeface="Constantia"/>
                <a:cs typeface="Constantia"/>
              </a:rPr>
              <a:t>JSP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3345745"/>
            <a:ext cx="241481" cy="380796"/>
          </a:xfrm>
          <a:prstGeom prst="rect">
            <a:avLst/>
          </a:prstGeom>
        </p:spPr>
        <p:txBody>
          <a:bodyPr wrap="square" lIns="0" tIns="17240" rIns="0" bIns="0" rtlCol="0">
            <a:noAutofit/>
          </a:bodyPr>
          <a:lstStyle/>
          <a:p>
            <a:pPr marL="12700">
              <a:lnSpc>
                <a:spcPts val="2715"/>
              </a:lnSpc>
            </a:pPr>
            <a:r>
              <a:rPr sz="28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9906" y="3366702"/>
            <a:ext cx="678179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r>
              <a:rPr sz="2800" spc="-26" dirty="0" smtClean="0">
                <a:solidFill>
                  <a:srgbClr val="001F5F"/>
                </a:solidFill>
                <a:latin typeface="Constantia"/>
                <a:cs typeface="Constantia"/>
              </a:rPr>
              <a:t>Perl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157845"/>
            <a:ext cx="272800" cy="432308"/>
          </a:xfrm>
          <a:prstGeom prst="rect">
            <a:avLst/>
          </a:prstGeom>
        </p:spPr>
        <p:txBody>
          <a:bodyPr wrap="square" lIns="0" tIns="19653" rIns="0" bIns="0" rtlCol="0">
            <a:noAutofit/>
          </a:bodyPr>
          <a:lstStyle/>
          <a:p>
            <a:pPr marL="12700">
              <a:lnSpc>
                <a:spcPts val="3095"/>
              </a:lnSpc>
            </a:pPr>
            <a:r>
              <a:rPr sz="32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4181839"/>
            <a:ext cx="2049948" cy="1211884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algn="ctr">
              <a:lnSpc>
                <a:spcPts val="3304"/>
              </a:lnSpc>
            </a:pPr>
            <a:r>
              <a:rPr sz="3200" spc="-2" dirty="0" smtClean="0">
                <a:solidFill>
                  <a:srgbClr val="FF0000"/>
                </a:solidFill>
                <a:latin typeface="Constantia"/>
                <a:cs typeface="Constantia"/>
              </a:rPr>
              <a:t>Proprietary</a:t>
            </a:r>
            <a:endParaRPr sz="3200">
              <a:latin typeface="Constantia"/>
              <a:cs typeface="Constantia"/>
            </a:endParaRPr>
          </a:p>
          <a:p>
            <a:pPr marL="86402" marR="228230" algn="ctr">
              <a:lnSpc>
                <a:spcPct val="101725"/>
              </a:lnSpc>
              <a:spcBef>
                <a:spcPts val="2557"/>
              </a:spcBef>
            </a:pPr>
            <a:r>
              <a:rPr sz="2800" spc="-275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800" spc="-61" dirty="0" smtClean="0">
                <a:solidFill>
                  <a:srgbClr val="001F5F"/>
                </a:solidFill>
                <a:latin typeface="Constantia"/>
                <a:cs typeface="Constantia"/>
              </a:rPr>
              <a:t>ASP.NET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5163" y="4181839"/>
            <a:ext cx="3478742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spc="-3" dirty="0" smtClean="0">
                <a:solidFill>
                  <a:srgbClr val="001F5F"/>
                </a:solidFill>
                <a:latin typeface="Constantia"/>
                <a:cs typeface="Constantia"/>
              </a:rPr>
              <a:t>scripting languages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3444" y="5760396"/>
            <a:ext cx="2210649" cy="401753"/>
          </a:xfrm>
          <a:prstGeom prst="rect">
            <a:avLst/>
          </a:prstGeom>
        </p:spPr>
        <p:txBody>
          <a:bodyPr wrap="square" lIns="0" tIns="19462" rIns="0" bIns="0" rtlCol="0">
            <a:noAutofit/>
          </a:bodyPr>
          <a:lstStyle/>
          <a:p>
            <a:pPr marL="12700">
              <a:lnSpc>
                <a:spcPts val="3065"/>
              </a:lnSpc>
            </a:pPr>
            <a:r>
              <a:rPr sz="2800" spc="-275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 </a:t>
            </a:r>
            <a:r>
              <a:rPr sz="2800" spc="-8" dirty="0" smtClean="0">
                <a:solidFill>
                  <a:srgbClr val="001F5F"/>
                </a:solidFill>
                <a:latin typeface="Constantia"/>
                <a:cs typeface="Constantia"/>
              </a:rPr>
              <a:t>Cold Fusion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892" y="813815"/>
            <a:ext cx="8520684" cy="6044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308" y="0"/>
            <a:ext cx="3453384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888" y="-68579"/>
            <a:ext cx="3369564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1028084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1048304"/>
            <a:ext cx="7688419" cy="368300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MySQL </a:t>
            </a:r>
            <a:r>
              <a:rPr sz="27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is the de-facto standard database system for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40" y="1830268"/>
            <a:ext cx="6984699" cy="368604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web sites with HUGE volumes of both data and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2612309"/>
            <a:ext cx="7493727" cy="368300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end-users (like Facebook, Twitter, and Wikipedia).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808495"/>
            <a:ext cx="233883" cy="368300"/>
          </a:xfrm>
          <a:prstGeom prst="rect">
            <a:avLst/>
          </a:prstGeom>
        </p:spPr>
        <p:txBody>
          <a:bodyPr wrap="square" lIns="0" tIns="16668" rIns="0" bIns="0" rtlCol="0">
            <a:noAutofit/>
          </a:bodyPr>
          <a:lstStyle/>
          <a:p>
            <a:pPr marL="12700">
              <a:lnSpc>
                <a:spcPts val="2625"/>
              </a:lnSpc>
            </a:pPr>
            <a:r>
              <a:rPr sz="27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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3828715"/>
            <a:ext cx="6991630" cy="368300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PHP </a:t>
            </a:r>
            <a:r>
              <a:rPr sz="27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combined with </a:t>
            </a:r>
            <a:r>
              <a:rPr sz="27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MySQL </a:t>
            </a:r>
            <a:r>
              <a:rPr sz="27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are cross-platform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40" y="4610679"/>
            <a:ext cx="7372969" cy="368604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23" dirty="0" smtClean="0">
                <a:solidFill>
                  <a:srgbClr val="001F5F"/>
                </a:solidFill>
                <a:latin typeface="Constantia"/>
                <a:cs typeface="Constantia"/>
              </a:rPr>
              <a:t>(you can develop in Windows and serve on a Unix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8840" y="5392974"/>
            <a:ext cx="1493591" cy="368300"/>
          </a:xfrm>
          <a:prstGeom prst="rect">
            <a:avLst/>
          </a:prstGeom>
        </p:spPr>
        <p:txBody>
          <a:bodyPr wrap="square" lIns="0" tIns="17780" rIns="0" bIns="0" rtlCol="0">
            <a:noAutofit/>
          </a:bodyPr>
          <a:lstStyle/>
          <a:p>
            <a:pPr marL="12700">
              <a:lnSpc>
                <a:spcPts val="2800"/>
              </a:lnSpc>
            </a:pPr>
            <a:r>
              <a:rPr sz="2700" spc="-2" dirty="0" smtClean="0">
                <a:solidFill>
                  <a:srgbClr val="001F5F"/>
                </a:solidFill>
                <a:latin typeface="Constantia"/>
                <a:cs typeface="Constantia"/>
              </a:rPr>
              <a:t>platform)</a:t>
            </a:r>
            <a:endParaRPr sz="27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64236" y="592836"/>
            <a:ext cx="8285988" cy="607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2608" y="659890"/>
            <a:ext cx="7979664" cy="6198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800"/>
            <a:ext cx="8153400" cy="5943600"/>
          </a:xfrm>
          <a:custGeom>
            <a:avLst/>
            <a:gdLst/>
            <a:ahLst/>
            <a:cxnLst/>
            <a:rect l="l" t="t" r="r" b="b"/>
            <a:pathLst>
              <a:path w="8153400" h="5943600">
                <a:moveTo>
                  <a:pt x="0" y="5943600"/>
                </a:moveTo>
                <a:lnTo>
                  <a:pt x="8153400" y="5943600"/>
                </a:lnTo>
                <a:lnTo>
                  <a:pt x="8153400" y="0"/>
                </a:lnTo>
                <a:lnTo>
                  <a:pt x="0" y="0"/>
                </a:lnTo>
                <a:lnTo>
                  <a:pt x="0" y="5943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6428" y="50292"/>
            <a:ext cx="83362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308" y="0"/>
            <a:ext cx="3855720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76212"/>
            <a:ext cx="8229600" cy="533133"/>
          </a:xfrm>
          <a:custGeom>
            <a:avLst/>
            <a:gdLst/>
            <a:ahLst/>
            <a:cxnLst/>
            <a:rect l="l" t="t" r="r" b="b"/>
            <a:pathLst>
              <a:path w="8229600" h="533133">
                <a:moveTo>
                  <a:pt x="0" y="533133"/>
                </a:moveTo>
                <a:lnTo>
                  <a:pt x="8229600" y="533133"/>
                </a:lnTo>
                <a:lnTo>
                  <a:pt x="8229600" y="0"/>
                </a:lnTo>
                <a:lnTo>
                  <a:pt x="0" y="0"/>
                </a:lnTo>
                <a:lnTo>
                  <a:pt x="0" y="533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888" y="-68579"/>
            <a:ext cx="3771900" cy="71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863140"/>
            <a:ext cx="218131" cy="3391027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002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127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124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126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  <a:p>
            <a:pPr marL="12700">
              <a:lnSpc>
                <a:spcPct val="89192"/>
              </a:lnSpc>
              <a:spcBef>
                <a:spcPts val="2124"/>
              </a:spcBef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40" y="881832"/>
            <a:ext cx="1097913" cy="3391027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 marR="10587" algn="just">
              <a:lnSpc>
                <a:spcPts val="2595"/>
              </a:lnSpc>
            </a:pPr>
            <a:r>
              <a:rPr sz="2500" spc="-7" dirty="0" smtClean="0">
                <a:solidFill>
                  <a:srgbClr val="001F5F"/>
                </a:solidFill>
                <a:latin typeface="Constantia"/>
                <a:cs typeface="Constantia"/>
              </a:rPr>
              <a:t>MySQL</a:t>
            </a:r>
            <a:endParaRPr sz="2500">
              <a:latin typeface="Constantia"/>
              <a:cs typeface="Constantia"/>
            </a:endParaRPr>
          </a:p>
          <a:p>
            <a:pPr marL="12700" algn="just">
              <a:lnSpc>
                <a:spcPts val="3051"/>
              </a:lnSpc>
              <a:spcBef>
                <a:spcPts val="1618"/>
              </a:spcBef>
            </a:pPr>
            <a:r>
              <a:rPr sz="25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500" spc="0" dirty="0" smtClean="0">
                <a:solidFill>
                  <a:srgbClr val="001F5F"/>
                </a:solidFill>
                <a:latin typeface="Constantia"/>
                <a:cs typeface="Constantia"/>
              </a:rPr>
              <a:t>ySQL </a:t>
            </a:r>
            <a:endParaRPr sz="2500">
              <a:latin typeface="Constantia"/>
              <a:cs typeface="Constantia"/>
            </a:endParaRPr>
          </a:p>
          <a:p>
            <a:pPr marL="12700" algn="just">
              <a:lnSpc>
                <a:spcPts val="3051"/>
              </a:lnSpc>
              <a:spcBef>
                <a:spcPts val="1748"/>
              </a:spcBef>
            </a:pPr>
            <a:r>
              <a:rPr sz="25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500" spc="0" dirty="0" smtClean="0">
                <a:solidFill>
                  <a:srgbClr val="001F5F"/>
                </a:solidFill>
                <a:latin typeface="Constantia"/>
                <a:cs typeface="Constantia"/>
              </a:rPr>
              <a:t>ySQL </a:t>
            </a:r>
            <a:endParaRPr sz="2500">
              <a:latin typeface="Constantia"/>
              <a:cs typeface="Constantia"/>
            </a:endParaRPr>
          </a:p>
          <a:p>
            <a:pPr marL="12700" algn="just">
              <a:lnSpc>
                <a:spcPts val="3051"/>
              </a:lnSpc>
              <a:spcBef>
                <a:spcPts val="1748"/>
              </a:spcBef>
            </a:pPr>
            <a:r>
              <a:rPr sz="2500" spc="-39" dirty="0" smtClean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500" spc="0" dirty="0" smtClean="0">
                <a:solidFill>
                  <a:srgbClr val="001F5F"/>
                </a:solidFill>
                <a:latin typeface="Constantia"/>
                <a:cs typeface="Constantia"/>
              </a:rPr>
              <a:t>ySQL </a:t>
            </a:r>
            <a:endParaRPr sz="2500">
              <a:latin typeface="Constantia"/>
              <a:cs typeface="Constantia"/>
            </a:endParaRPr>
          </a:p>
          <a:p>
            <a:pPr marL="12700" algn="just">
              <a:lnSpc>
                <a:spcPts val="3051"/>
              </a:lnSpc>
              <a:spcBef>
                <a:spcPts val="1748"/>
              </a:spcBef>
            </a:pPr>
            <a:r>
              <a:rPr sz="2500" spc="-7" dirty="0" smtClean="0">
                <a:solidFill>
                  <a:srgbClr val="001F5F"/>
                </a:solidFill>
                <a:latin typeface="Constantia"/>
                <a:cs typeface="Constantia"/>
              </a:rPr>
              <a:t>MySQL</a:t>
            </a:r>
            <a:endParaRPr sz="2500">
              <a:latin typeface="Constantia"/>
              <a:cs typeface="Constantia"/>
            </a:endParaRPr>
          </a:p>
          <a:p>
            <a:pPr marL="12700" marR="10587" algn="just">
              <a:lnSpc>
                <a:spcPct val="101725"/>
              </a:lnSpc>
              <a:spcBef>
                <a:spcPts val="2063"/>
              </a:spcBef>
            </a:pPr>
            <a:r>
              <a:rPr sz="2500" spc="-7" dirty="0" smtClean="0">
                <a:solidFill>
                  <a:srgbClr val="001F5F"/>
                </a:solidFill>
                <a:latin typeface="Constantia"/>
                <a:cs typeface="Constantia"/>
              </a:rPr>
              <a:t>MySQL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3326" y="881832"/>
            <a:ext cx="6083096" cy="2781427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20319">
              <a:lnSpc>
                <a:spcPts val="2595"/>
              </a:lnSpc>
            </a:pPr>
            <a:r>
              <a:rPr sz="25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is ideal for both </a:t>
            </a:r>
            <a:r>
              <a:rPr sz="25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small </a:t>
            </a:r>
            <a:r>
              <a:rPr sz="25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500" spc="-16" dirty="0" smtClean="0">
                <a:solidFill>
                  <a:srgbClr val="FF0000"/>
                </a:solidFill>
                <a:latin typeface="Constantia"/>
                <a:cs typeface="Constantia"/>
              </a:rPr>
              <a:t>large </a:t>
            </a:r>
            <a:r>
              <a:rPr sz="2500" spc="-16" dirty="0" smtClean="0">
                <a:solidFill>
                  <a:srgbClr val="001F5F"/>
                </a:solidFill>
                <a:latin typeface="Constantia"/>
                <a:cs typeface="Constantia"/>
              </a:rPr>
              <a:t>applications</a:t>
            </a:r>
            <a:endParaRPr sz="2500">
              <a:latin typeface="Constantia"/>
              <a:cs typeface="Constantia"/>
            </a:endParaRPr>
          </a:p>
          <a:p>
            <a:pPr marL="15748" marR="1204658" indent="4571">
              <a:lnSpc>
                <a:spcPts val="3051"/>
              </a:lnSpc>
              <a:spcBef>
                <a:spcPts val="1618"/>
              </a:spcBef>
            </a:pPr>
            <a:r>
              <a:rPr sz="25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is very </a:t>
            </a:r>
            <a:r>
              <a:rPr sz="25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fast</a:t>
            </a:r>
            <a:r>
              <a:rPr sz="25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, </a:t>
            </a:r>
            <a:r>
              <a:rPr sz="25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reliable</a:t>
            </a:r>
            <a:r>
              <a:rPr sz="25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, and </a:t>
            </a:r>
            <a:r>
              <a:rPr sz="2500" spc="-21" dirty="0" smtClean="0">
                <a:solidFill>
                  <a:srgbClr val="FF0000"/>
                </a:solidFill>
                <a:latin typeface="Constantia"/>
                <a:cs typeface="Constantia"/>
              </a:rPr>
              <a:t>easy </a:t>
            </a:r>
            <a:r>
              <a:rPr sz="25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to use </a:t>
            </a:r>
            <a:endParaRPr sz="2500">
              <a:latin typeface="Constantia"/>
              <a:cs typeface="Constantia"/>
            </a:endParaRPr>
          </a:p>
          <a:p>
            <a:pPr marL="15748" marR="1204658">
              <a:lnSpc>
                <a:spcPts val="3051"/>
              </a:lnSpc>
              <a:spcBef>
                <a:spcPts val="1751"/>
              </a:spcBef>
            </a:pPr>
            <a:r>
              <a:rPr sz="25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uses </a:t>
            </a:r>
            <a:r>
              <a:rPr sz="2500" spc="-15" dirty="0" smtClean="0">
                <a:solidFill>
                  <a:srgbClr val="FF0000"/>
                </a:solidFill>
                <a:latin typeface="Constantia"/>
                <a:cs typeface="Constantia"/>
              </a:rPr>
              <a:t>standard </a:t>
            </a:r>
            <a:r>
              <a:rPr sz="2500" spc="-15" dirty="0" smtClean="0">
                <a:solidFill>
                  <a:srgbClr val="001F5F"/>
                </a:solidFill>
                <a:latin typeface="Constantia"/>
                <a:cs typeface="Constantia"/>
              </a:rPr>
              <a:t>SQL</a:t>
            </a:r>
            <a:endParaRPr sz="2500">
              <a:latin typeface="Constantia"/>
              <a:cs typeface="Constantia"/>
            </a:endParaRPr>
          </a:p>
          <a:p>
            <a:pPr marL="12700" marR="47548">
              <a:lnSpc>
                <a:spcPct val="101725"/>
              </a:lnSpc>
              <a:spcBef>
                <a:spcPts val="2061"/>
              </a:spcBef>
            </a:pPr>
            <a:r>
              <a:rPr sz="2500" spc="-20" dirty="0" smtClean="0">
                <a:solidFill>
                  <a:srgbClr val="001F5F"/>
                </a:solidFill>
                <a:latin typeface="Constantia"/>
                <a:cs typeface="Constantia"/>
              </a:rPr>
              <a:t>compiles on a number of </a:t>
            </a:r>
            <a:r>
              <a:rPr sz="2500" spc="-20" dirty="0" smtClean="0">
                <a:solidFill>
                  <a:srgbClr val="FF0000"/>
                </a:solidFill>
                <a:latin typeface="Constantia"/>
                <a:cs typeface="Constantia"/>
              </a:rPr>
              <a:t>platforms</a:t>
            </a:r>
            <a:endParaRPr sz="2500">
              <a:latin typeface="Constantia"/>
              <a:cs typeface="Constantia"/>
            </a:endParaRPr>
          </a:p>
          <a:p>
            <a:pPr marL="20319" marR="47548">
              <a:lnSpc>
                <a:spcPct val="101725"/>
              </a:lnSpc>
              <a:spcBef>
                <a:spcPts val="1750"/>
              </a:spcBef>
            </a:pPr>
            <a:r>
              <a:rPr sz="25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is </a:t>
            </a:r>
            <a:r>
              <a:rPr sz="2500" spc="-25" dirty="0" smtClean="0">
                <a:solidFill>
                  <a:srgbClr val="FF0000"/>
                </a:solidFill>
                <a:latin typeface="Constantia"/>
                <a:cs typeface="Constantia"/>
              </a:rPr>
              <a:t>free </a:t>
            </a:r>
            <a:r>
              <a:rPr sz="2500" spc="-25" dirty="0" smtClean="0">
                <a:solidFill>
                  <a:srgbClr val="001F5F"/>
                </a:solidFill>
                <a:latin typeface="Constantia"/>
                <a:cs typeface="Constantia"/>
              </a:rPr>
              <a:t>to download and use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0945" y="3930467"/>
            <a:ext cx="5566225" cy="342391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17" dirty="0" smtClean="0">
                <a:solidFill>
                  <a:srgbClr val="001F5F"/>
                </a:solidFill>
                <a:latin typeface="Constantia"/>
                <a:cs typeface="Constantia"/>
              </a:rPr>
              <a:t>is developed, distributed, and supported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8420" y="3930467"/>
            <a:ext cx="399274" cy="342391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>
              <a:lnSpc>
                <a:spcPts val="2595"/>
              </a:lnSpc>
            </a:pPr>
            <a:r>
              <a:rPr sz="2500" spc="-12" dirty="0" smtClean="0">
                <a:solidFill>
                  <a:srgbClr val="001F5F"/>
                </a:solidFill>
                <a:latin typeface="Constantia"/>
                <a:cs typeface="Constantia"/>
              </a:rPr>
              <a:t>by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40" y="4464248"/>
            <a:ext cx="7255809" cy="1485721"/>
          </a:xfrm>
          <a:prstGeom prst="rect">
            <a:avLst/>
          </a:prstGeom>
        </p:spPr>
        <p:txBody>
          <a:bodyPr wrap="square" lIns="0" tIns="16478" rIns="0" bIns="0" rtlCol="0">
            <a:noAutofit/>
          </a:bodyPr>
          <a:lstStyle/>
          <a:p>
            <a:pPr marL="12700" marR="58135">
              <a:lnSpc>
                <a:spcPts val="2595"/>
              </a:lnSpc>
            </a:pPr>
            <a:r>
              <a:rPr sz="2500" spc="-14" dirty="0" smtClean="0">
                <a:solidFill>
                  <a:srgbClr val="FF0000"/>
                </a:solidFill>
                <a:latin typeface="Constantia"/>
                <a:cs typeface="Constantia"/>
              </a:rPr>
              <a:t>Oracle </a:t>
            </a:r>
            <a:r>
              <a:rPr sz="2500" spc="-14" dirty="0" smtClean="0">
                <a:solidFill>
                  <a:srgbClr val="001F5F"/>
                </a:solidFill>
                <a:latin typeface="Constantia"/>
                <a:cs typeface="Constantia"/>
              </a:rPr>
              <a:t>Corporation</a:t>
            </a:r>
            <a:endParaRPr sz="25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618"/>
              </a:spcBef>
            </a:pPr>
            <a:r>
              <a:rPr sz="2500" spc="-21" dirty="0" smtClean="0">
                <a:solidFill>
                  <a:srgbClr val="001F5F"/>
                </a:solidFill>
                <a:latin typeface="Constantia"/>
                <a:cs typeface="Constantia"/>
              </a:rPr>
              <a:t>MySQL is named after co-founder Monty Widenius's</a:t>
            </a:r>
            <a:endParaRPr sz="2500">
              <a:latin typeface="Constantia"/>
              <a:cs typeface="Constantia"/>
            </a:endParaRPr>
          </a:p>
          <a:p>
            <a:pPr marL="12700" marR="58135">
              <a:lnSpc>
                <a:spcPct val="101725"/>
              </a:lnSpc>
              <a:spcBef>
                <a:spcPts val="1150"/>
              </a:spcBef>
            </a:pPr>
            <a:r>
              <a:rPr sz="2500" spc="-11" dirty="0" smtClean="0">
                <a:solidFill>
                  <a:srgbClr val="001F5F"/>
                </a:solidFill>
                <a:latin typeface="Constantia"/>
                <a:cs typeface="Constantia"/>
              </a:rPr>
              <a:t>daughter: </a:t>
            </a:r>
            <a:r>
              <a:rPr sz="2500" spc="-11" dirty="0" smtClean="0">
                <a:solidFill>
                  <a:srgbClr val="FF0000"/>
                </a:solidFill>
                <a:latin typeface="Constantia"/>
                <a:cs typeface="Constantia"/>
              </a:rPr>
              <a:t>My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5940" y="5055156"/>
            <a:ext cx="218131" cy="342391"/>
          </a:xfrm>
          <a:prstGeom prst="rect">
            <a:avLst/>
          </a:prstGeom>
        </p:spPr>
        <p:txBody>
          <a:bodyPr wrap="square" lIns="0" tIns="15462" rIns="0" bIns="0" rtlCol="0">
            <a:noAutofit/>
          </a:bodyPr>
          <a:lstStyle/>
          <a:p>
            <a:pPr marL="12700">
              <a:lnSpc>
                <a:spcPts val="2435"/>
              </a:lnSpc>
            </a:pPr>
            <a:r>
              <a:rPr sz="2500" dirty="0" smtClean="0">
                <a:solidFill>
                  <a:srgbClr val="001F5F"/>
                </a:solidFill>
                <a:latin typeface="Arial Unicode MS"/>
                <a:cs typeface="Arial Unicode MS"/>
              </a:rPr>
              <a:t></a:t>
            </a:r>
            <a:endParaRPr sz="25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F5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4379</Words>
  <Application>Microsoft Office PowerPoint</Application>
  <PresentationFormat>On-screen Show (4:3)</PresentationFormat>
  <Paragraphs>915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Abu Ayub</cp:lastModifiedBy>
  <cp:revision>1</cp:revision>
  <dcterms:modified xsi:type="dcterms:W3CDTF">2023-05-25T07:30:53Z</dcterms:modified>
</cp:coreProperties>
</file>